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8" r:id="rId3"/>
    <p:sldId id="261" r:id="rId4"/>
    <p:sldId id="262" r:id="rId5"/>
    <p:sldId id="264" r:id="rId6"/>
    <p:sldId id="263" r:id="rId7"/>
    <p:sldId id="268" r:id="rId8"/>
    <p:sldId id="269" r:id="rId9"/>
    <p:sldId id="291" r:id="rId10"/>
    <p:sldId id="271" r:id="rId11"/>
    <p:sldId id="273" r:id="rId12"/>
    <p:sldId id="274" r:id="rId13"/>
    <p:sldId id="275" r:id="rId14"/>
    <p:sldId id="276" r:id="rId15"/>
    <p:sldId id="278" r:id="rId16"/>
    <p:sldId id="279" r:id="rId17"/>
    <p:sldId id="281" r:id="rId18"/>
    <p:sldId id="282" r:id="rId19"/>
    <p:sldId id="283" r:id="rId20"/>
    <p:sldId id="284" r:id="rId21"/>
    <p:sldId id="285" r:id="rId22"/>
    <p:sldId id="286" r:id="rId23"/>
    <p:sldId id="287" r:id="rId24"/>
    <p:sldId id="266" r:id="rId25"/>
    <p:sldId id="288" r:id="rId26"/>
    <p:sldId id="29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1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CB261E1-6DFA-4F60-8116-A315DAAF0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ICUP2018</a:t>
            </a:r>
          </a:p>
        </p:txBody>
      </p:sp>
      <p:sp>
        <p:nvSpPr>
          <p:cNvPr id="3" name="Date Placeholder 2">
            <a:extLst>
              <a:ext uri="{FF2B5EF4-FFF2-40B4-BE49-F238E27FC236}">
                <a16:creationId xmlns:a16="http://schemas.microsoft.com/office/drawing/2014/main" xmlns="" id="{341213A8-B9DA-440F-876D-36E33F7846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5EC7B-2F83-4397-A4E4-92E41E39B02C}" type="datetimeFigureOut">
              <a:rPr lang="en-US" smtClean="0"/>
              <a:t>02-Nov-20</a:t>
            </a:fld>
            <a:endParaRPr lang="en-US"/>
          </a:p>
        </p:txBody>
      </p:sp>
      <p:sp>
        <p:nvSpPr>
          <p:cNvPr id="4" name="Footer Placeholder 3">
            <a:extLst>
              <a:ext uri="{FF2B5EF4-FFF2-40B4-BE49-F238E27FC236}">
                <a16:creationId xmlns:a16="http://schemas.microsoft.com/office/drawing/2014/main" xmlns="" id="{CD47257E-F0B6-4393-9756-90B6C0238C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E403E90-D94F-4F08-991D-4CEA32FC6F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EE2C-A7EE-4F94-A446-18A2096E1A46}" type="slidenum">
              <a:rPr lang="en-US" smtClean="0"/>
              <a:t>‹#›</a:t>
            </a:fld>
            <a:endParaRPr lang="en-US"/>
          </a:p>
        </p:txBody>
      </p:sp>
    </p:spTree>
    <p:extLst>
      <p:ext uri="{BB962C8B-B14F-4D97-AF65-F5344CB8AC3E}">
        <p14:creationId xmlns:p14="http://schemas.microsoft.com/office/powerpoint/2010/main" val="2568164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ICUP2018</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E0DC-9E29-48E0-BF91-0390E9C30CFF}" type="datetimeFigureOut">
              <a:rPr lang="en-US" smtClean="0"/>
              <a:t>02-Nov-20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7D59D-F687-4D40-B238-745B2EB85D08}" type="slidenum">
              <a:rPr lang="en-US" smtClean="0"/>
              <a:t>‹#›</a:t>
            </a:fld>
            <a:endParaRPr lang="en-US"/>
          </a:p>
        </p:txBody>
      </p:sp>
    </p:spTree>
    <p:extLst>
      <p:ext uri="{BB962C8B-B14F-4D97-AF65-F5344CB8AC3E}">
        <p14:creationId xmlns:p14="http://schemas.microsoft.com/office/powerpoint/2010/main" val="2941049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1B4124-9859-442E-95A4-0D758370F88B}" type="datetime1">
              <a:rPr lang="en-US" smtClean="0"/>
              <a:t>02-Nov-20</a:t>
            </a:fld>
            <a:endParaRPr lang="en-US"/>
          </a:p>
        </p:txBody>
      </p:sp>
      <p:sp>
        <p:nvSpPr>
          <p:cNvPr id="6" name="Slide Number Placeholder 5"/>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11751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E20D7-A154-4039-9954-7D35F9C89012}" type="datetime1">
              <a:rPr lang="en-US" smtClean="0"/>
              <a:t>02-Nov-20</a:t>
            </a:fld>
            <a:endParaRPr lang="en-US"/>
          </a:p>
        </p:txBody>
      </p:sp>
      <p:sp>
        <p:nvSpPr>
          <p:cNvPr id="6" name="Slide Number Placeholder 5"/>
          <p:cNvSpPr>
            <a:spLocks noGrp="1"/>
          </p:cNvSpPr>
          <p:nvPr>
            <p:ph type="sldNum" sz="quarter" idx="12"/>
          </p:nvPr>
        </p:nvSpPr>
        <p:spPr/>
        <p:txBody>
          <a:bodyPr/>
          <a:lstStyle/>
          <a:p>
            <a:fld id="{D138CB0E-EAA0-48DF-8344-EE552981E6E2}" type="slidenum">
              <a:rPr lang="en-US" smtClean="0"/>
              <a:t>‹#›</a:t>
            </a:fld>
            <a:endParaRPr lang="en-US"/>
          </a:p>
        </p:txBody>
      </p:sp>
      <p:sp>
        <p:nvSpPr>
          <p:cNvPr id="7" name="Title 6">
            <a:extLst>
              <a:ext uri="{FF2B5EF4-FFF2-40B4-BE49-F238E27FC236}">
                <a16:creationId xmlns:a16="http://schemas.microsoft.com/office/drawing/2014/main" xmlns="" id="{B1D80768-DA78-4354-888F-3C64281FDF7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434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137F16-1E91-4716-BE47-C9A1EE02933C}" type="datetime1">
              <a:rPr lang="en-US" smtClean="0"/>
              <a:t>02-Nov-20</a:t>
            </a:fld>
            <a:endParaRPr lang="en-US"/>
          </a:p>
        </p:txBody>
      </p:sp>
      <p:sp>
        <p:nvSpPr>
          <p:cNvPr id="6" name="Slide Number Placeholder 5"/>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351974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2337619"/>
            <a:ext cx="3886200" cy="3839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337619"/>
            <a:ext cx="3886200" cy="38393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4A74562-6ACF-4086-B9B4-09051BD783F5}" type="datetime1">
              <a:rPr lang="en-US" smtClean="0"/>
              <a:t>02-Nov-20</a:t>
            </a:fld>
            <a:endParaRPr lang="en-US"/>
          </a:p>
        </p:txBody>
      </p:sp>
      <p:sp>
        <p:nvSpPr>
          <p:cNvPr id="7" name="Slide Number Placeholder 6"/>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377086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8143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3974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3333403"/>
            <a:ext cx="3868340" cy="28562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974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333403"/>
            <a:ext cx="3887391" cy="28562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4CF31E-5ED9-4A98-B16E-2B527592CE51}" type="datetime1">
              <a:rPr lang="en-US" smtClean="0"/>
              <a:t>02-Nov-20</a:t>
            </a:fld>
            <a:endParaRPr lang="en-US"/>
          </a:p>
        </p:txBody>
      </p:sp>
      <p:sp>
        <p:nvSpPr>
          <p:cNvPr id="9" name="Slide Number Placeholder 8"/>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303758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59866A99-0DB1-4854-9C6B-5035407F3F59}"/>
              </a:ext>
            </a:extLst>
          </p:cNvPr>
          <p:cNvSpPr>
            <a:spLocks noGrp="1"/>
          </p:cNvSpPr>
          <p:nvPr>
            <p:ph type="dt" sz="half" idx="10"/>
          </p:nvPr>
        </p:nvSpPr>
        <p:spPr/>
        <p:txBody>
          <a:bodyPr/>
          <a:lstStyle/>
          <a:p>
            <a:fld id="{A0BE71CD-998F-49A4-A845-CF6A69776225}" type="datetime1">
              <a:rPr lang="en-US" smtClean="0"/>
              <a:pPr/>
              <a:t>02-Nov-20</a:t>
            </a:fld>
            <a:endParaRPr lang="en-US" dirty="0"/>
          </a:p>
        </p:txBody>
      </p:sp>
      <p:sp>
        <p:nvSpPr>
          <p:cNvPr id="4" name="Slide Number Placeholder 3">
            <a:extLst>
              <a:ext uri="{FF2B5EF4-FFF2-40B4-BE49-F238E27FC236}">
                <a16:creationId xmlns:a16="http://schemas.microsoft.com/office/drawing/2014/main" xmlns="" id="{F5164D08-101B-4DB2-853B-44BCADB50166}"/>
              </a:ext>
            </a:extLst>
          </p:cNvPr>
          <p:cNvSpPr>
            <a:spLocks noGrp="1"/>
          </p:cNvSpPr>
          <p:nvPr>
            <p:ph type="sldNum" sz="quarter" idx="11"/>
          </p:nvPr>
        </p:nvSpPr>
        <p:spPr/>
        <p:txBody>
          <a:bodyPr/>
          <a:lstStyle/>
          <a:p>
            <a:fld id="{D138CB0E-EAA0-48DF-8344-EE552981E6E2}" type="slidenum">
              <a:rPr lang="en-US" smtClean="0"/>
              <a:pPr/>
              <a:t>‹#›</a:t>
            </a:fld>
            <a:endParaRPr lang="en-US" dirty="0"/>
          </a:p>
        </p:txBody>
      </p:sp>
      <p:sp>
        <p:nvSpPr>
          <p:cNvPr id="6" name="Picture Placeholder 5">
            <a:extLst>
              <a:ext uri="{FF2B5EF4-FFF2-40B4-BE49-F238E27FC236}">
                <a16:creationId xmlns:a16="http://schemas.microsoft.com/office/drawing/2014/main" xmlns="" id="{9239764C-CB9A-4080-B508-6626D5332E5B}"/>
              </a:ext>
            </a:extLst>
          </p:cNvPr>
          <p:cNvSpPr>
            <a:spLocks noGrp="1"/>
          </p:cNvSpPr>
          <p:nvPr>
            <p:ph type="pic" sz="quarter" idx="12"/>
          </p:nvPr>
        </p:nvSpPr>
        <p:spPr>
          <a:xfrm>
            <a:off x="628650" y="939800"/>
            <a:ext cx="7886700" cy="5416550"/>
          </a:xfrm>
        </p:spPr>
        <p:txBody>
          <a:bodyPr/>
          <a:lstStyle/>
          <a:p>
            <a:endParaRPr lang="en-US"/>
          </a:p>
        </p:txBody>
      </p:sp>
    </p:spTree>
    <p:extLst>
      <p:ext uri="{BB962C8B-B14F-4D97-AF65-F5344CB8AC3E}">
        <p14:creationId xmlns:p14="http://schemas.microsoft.com/office/powerpoint/2010/main" val="149349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4E41A8-5C83-480B-AAC0-5ABD7E184FE1}" type="datetime1">
              <a:rPr lang="en-US" smtClean="0"/>
              <a:t>02-Nov-20</a:t>
            </a:fld>
            <a:endParaRPr lang="en-US"/>
          </a:p>
        </p:txBody>
      </p:sp>
      <p:sp>
        <p:nvSpPr>
          <p:cNvPr id="5" name="Slide Number Placeholder 4"/>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353142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F31B0-ADED-4E3F-9AA9-A5D7E84E936A}" type="datetime1">
              <a:rPr lang="en-US" smtClean="0"/>
              <a:t>02-Nov-20</a:t>
            </a:fld>
            <a:endParaRPr lang="en-US"/>
          </a:p>
        </p:txBody>
      </p:sp>
      <p:sp>
        <p:nvSpPr>
          <p:cNvPr id="4" name="Slide Number Placeholder 3"/>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12740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7626"/>
            <a:ext cx="2949178" cy="3281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A2D8B94-A4DD-46C2-BB8F-5194A7DD361F}" type="datetime1">
              <a:rPr lang="en-US" smtClean="0"/>
              <a:t>02-Nov-20</a:t>
            </a:fld>
            <a:endParaRPr lang="en-US"/>
          </a:p>
        </p:txBody>
      </p:sp>
      <p:sp>
        <p:nvSpPr>
          <p:cNvPr id="7" name="Slide Number Placeholder 6"/>
          <p:cNvSpPr>
            <a:spLocks noGrp="1"/>
          </p:cNvSpPr>
          <p:nvPr>
            <p:ph type="sldNum" sz="quarter" idx="12"/>
          </p:nvPr>
        </p:nvSpPr>
        <p:spPr/>
        <p:txBody>
          <a:bodyPr/>
          <a:lstStyle/>
          <a:p>
            <a:fld id="{D138CB0E-EAA0-48DF-8344-EE552981E6E2}" type="slidenum">
              <a:rPr lang="en-US" smtClean="0"/>
              <a:t>‹#›</a:t>
            </a:fld>
            <a:endParaRPr lang="en-US"/>
          </a:p>
        </p:txBody>
      </p:sp>
    </p:spTree>
    <p:extLst>
      <p:ext uri="{BB962C8B-B14F-4D97-AF65-F5344CB8AC3E}">
        <p14:creationId xmlns:p14="http://schemas.microsoft.com/office/powerpoint/2010/main" val="114742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101205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427315"/>
            <a:ext cx="7886700" cy="374964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latin typeface="Trebuchet MS" panose="020B0603020202020204" pitchFamily="34" charset="0"/>
              </a:defRPr>
            </a:lvl1pPr>
          </a:lstStyle>
          <a:p>
            <a:fld id="{A0BE71CD-998F-49A4-A845-CF6A69776225}" type="datetime1">
              <a:rPr lang="en-US" smtClean="0"/>
              <a:pPr/>
              <a:t>02-Nov-20</a:t>
            </a:fld>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Trebuchet MS" panose="020B0603020202020204" pitchFamily="34" charset="0"/>
              </a:defRPr>
            </a:lvl1pPr>
          </a:lstStyle>
          <a:p>
            <a:fld id="{D138CB0E-EAA0-48DF-8344-EE552981E6E2}" type="slidenum">
              <a:rPr lang="en-US" smtClean="0"/>
              <a:pPr/>
              <a:t>‹#›</a:t>
            </a:fld>
            <a:endParaRPr lang="en-US" dirty="0"/>
          </a:p>
        </p:txBody>
      </p:sp>
    </p:spTree>
    <p:extLst>
      <p:ext uri="{BB962C8B-B14F-4D97-AF65-F5344CB8AC3E}">
        <p14:creationId xmlns:p14="http://schemas.microsoft.com/office/powerpoint/2010/main" val="38608436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66" r:id="rId7"/>
    <p:sldLayoutId id="2147483667" r:id="rId8"/>
    <p:sldLayoutId id="2147483668"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jbranko@yahoo.com" TargetMode="External"/><Relationship Id="rId2" Type="http://schemas.openxmlformats.org/officeDocument/2006/relationships/hyperlink" Target="mailto:ana.stanojevic@gaf.ni.ac.rs" TargetMode="External"/><Relationship Id="rId1" Type="http://schemas.openxmlformats.org/officeDocument/2006/relationships/slideLayout" Target="../slideLayouts/slideLayout2.xml"/><Relationship Id="rId6" Type="http://schemas.openxmlformats.org/officeDocument/2006/relationships/hyperlink" Target="mailto:isidoradjordjevic7@gmail.com" TargetMode="External"/><Relationship Id="rId5" Type="http://schemas.openxmlformats.org/officeDocument/2006/relationships/hyperlink" Target="mailto:marinajordanovic@gmail.com" TargetMode="External"/><Relationship Id="rId4" Type="http://schemas.openxmlformats.org/officeDocument/2006/relationships/hyperlink" Target="mailto:jevremovicljiljana@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3B44D-FDFF-4BD5-B388-3C06FDD0C948}"/>
              </a:ext>
            </a:extLst>
          </p:cNvPr>
          <p:cNvSpPr>
            <a:spLocks noGrp="1"/>
          </p:cNvSpPr>
          <p:nvPr>
            <p:ph type="ctrTitle"/>
          </p:nvPr>
        </p:nvSpPr>
        <p:spPr>
          <a:xfrm>
            <a:off x="685800" y="1122363"/>
            <a:ext cx="8458200" cy="2387600"/>
          </a:xfrm>
        </p:spPr>
        <p:txBody>
          <a:bodyPr>
            <a:normAutofit/>
          </a:bodyPr>
          <a:lstStyle/>
          <a:p>
            <a:pPr algn="l"/>
            <a:r>
              <a:rPr lang="en-GB" sz="3400" b="1" cap="all" dirty="0"/>
              <a:t>THE POTENTIALS OF WINE REGIONS FOR THE FORMATION OF CULTURAL LANDSCAPES: EUROPEAN EXPERIENCES</a:t>
            </a:r>
            <a:endParaRPr lang="en-US" sz="3400" dirty="0"/>
          </a:p>
        </p:txBody>
      </p:sp>
      <p:sp>
        <p:nvSpPr>
          <p:cNvPr id="3" name="Subtitle 2">
            <a:extLst>
              <a:ext uri="{FF2B5EF4-FFF2-40B4-BE49-F238E27FC236}">
                <a16:creationId xmlns:a16="http://schemas.microsoft.com/office/drawing/2014/main" xmlns="" id="{F2452DB2-609F-4887-A733-02C69B6FB566}"/>
              </a:ext>
            </a:extLst>
          </p:cNvPr>
          <p:cNvSpPr>
            <a:spLocks noGrp="1"/>
          </p:cNvSpPr>
          <p:nvPr>
            <p:ph type="subTitle" idx="1"/>
          </p:nvPr>
        </p:nvSpPr>
        <p:spPr>
          <a:xfrm>
            <a:off x="777875" y="3806632"/>
            <a:ext cx="7673975" cy="1897809"/>
          </a:xfrm>
        </p:spPr>
        <p:txBody>
          <a:bodyPr>
            <a:normAutofit fontScale="92500" lnSpcReduction="10000"/>
          </a:bodyPr>
          <a:lstStyle/>
          <a:p>
            <a:pPr algn="l"/>
            <a:r>
              <a:rPr lang="en-US" altLang="en-US" sz="2200" b="1" dirty="0"/>
              <a:t>ANA STANOJEVI</a:t>
            </a:r>
            <a:r>
              <a:rPr lang="sr-Latn-RS" altLang="en-US" sz="2200" b="1" dirty="0"/>
              <a:t>Ć</a:t>
            </a:r>
          </a:p>
          <a:p>
            <a:pPr algn="l"/>
            <a:r>
              <a:rPr lang="sr-Latn-RS" altLang="en-US" sz="2200" b="1" dirty="0"/>
              <a:t>BRANKO AJ TURNŠEK</a:t>
            </a:r>
            <a:endParaRPr lang="en-US" altLang="en-US" sz="2200" b="1" dirty="0"/>
          </a:p>
          <a:p>
            <a:pPr algn="l"/>
            <a:r>
              <a:rPr lang="sr-Latn-RS" altLang="en-US" sz="2200" b="1" dirty="0"/>
              <a:t>LJILJANA JEVREMOVIĆ</a:t>
            </a:r>
          </a:p>
          <a:p>
            <a:pPr algn="l"/>
            <a:r>
              <a:rPr lang="sr-Latn-RS" altLang="en-US" sz="2200" b="1" dirty="0"/>
              <a:t>MARINA JORDANOVIĆ</a:t>
            </a:r>
          </a:p>
          <a:p>
            <a:pPr algn="l"/>
            <a:r>
              <a:rPr lang="sr-Latn-RS" altLang="en-US" sz="2200" b="1" dirty="0"/>
              <a:t>ISIDORA ĐORĐEVIĆ</a:t>
            </a:r>
          </a:p>
          <a:p>
            <a:endParaRPr lang="en-US" dirty="0"/>
          </a:p>
        </p:txBody>
      </p:sp>
      <p:cxnSp>
        <p:nvCxnSpPr>
          <p:cNvPr id="4" name="Straight Connector 3"/>
          <p:cNvCxnSpPr/>
          <p:nvPr/>
        </p:nvCxnSpPr>
        <p:spPr>
          <a:xfrm>
            <a:off x="777875" y="3486057"/>
            <a:ext cx="7673975" cy="0"/>
          </a:xfrm>
          <a:prstGeom prst="line">
            <a:avLst/>
          </a:prstGeom>
          <a:ln w="38100" cmpd="sng">
            <a:solidFill>
              <a:schemeClr val="tx1"/>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777874" y="5766729"/>
            <a:ext cx="7102102" cy="369332"/>
          </a:xfrm>
          <a:prstGeom prst="rect">
            <a:avLst/>
          </a:prstGeom>
        </p:spPr>
        <p:txBody>
          <a:bodyPr wrap="square">
            <a:spAutoFit/>
          </a:bodyPr>
          <a:lstStyle/>
          <a:p>
            <a:pPr>
              <a:spcBef>
                <a:spcPct val="0"/>
              </a:spcBef>
            </a:pPr>
            <a:r>
              <a:rPr lang="sr-Latn-RS" altLang="en-US" dirty="0">
                <a:solidFill>
                  <a:srgbClr val="FFFF66"/>
                </a:solidFill>
              </a:rPr>
              <a:t>FACULTY OF CIVIL ENGINEERING AND ARCHITECTURE, NIS</a:t>
            </a:r>
          </a:p>
        </p:txBody>
      </p:sp>
    </p:spTree>
    <p:extLst>
      <p:ext uri="{BB962C8B-B14F-4D97-AF65-F5344CB8AC3E}">
        <p14:creationId xmlns:p14="http://schemas.microsoft.com/office/powerpoint/2010/main" val="1115639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t>The Tokaj wine region occupies the northeastern part of Hungary and includes seven wine subregions that are spread between 28 settlements, of which Tokaj is the largest</a:t>
            </a:r>
            <a:r>
              <a:rPr lang="en-GB" sz="2000" dirty="0" smtClean="0"/>
              <a:t>;</a:t>
            </a:r>
          </a:p>
          <a:p>
            <a:pPr algn="just">
              <a:spcAft>
                <a:spcPts val="1000"/>
              </a:spcAft>
            </a:pPr>
            <a:r>
              <a:rPr lang="en-US" sz="2000" dirty="0" smtClean="0"/>
              <a:t>T</a:t>
            </a:r>
            <a:r>
              <a:rPr lang="sr-Latn-RS" sz="2000" dirty="0" smtClean="0"/>
              <a:t>he </a:t>
            </a:r>
            <a:r>
              <a:rPr lang="sr-Latn-RS" sz="2000" dirty="0"/>
              <a:t>first clear traces of viticulture and winemaking in this area appear at the beginning of the 12th </a:t>
            </a:r>
            <a:r>
              <a:rPr lang="sr-Latn-RS" sz="2000" dirty="0" smtClean="0"/>
              <a:t>century</a:t>
            </a:r>
            <a:r>
              <a:rPr lang="en-US" sz="2000" dirty="0" smtClean="0"/>
              <a:t>;</a:t>
            </a:r>
          </a:p>
          <a:p>
            <a:pPr algn="just">
              <a:spcAft>
                <a:spcPts val="1000"/>
              </a:spcAft>
            </a:pPr>
            <a:r>
              <a:rPr lang="sr-Latn-RS" sz="2000" dirty="0"/>
              <a:t>In the 17th century, the wine was the main source of income </a:t>
            </a:r>
            <a:r>
              <a:rPr lang="sr-Latn-RS" sz="2000" dirty="0" smtClean="0"/>
              <a:t>and </a:t>
            </a:r>
            <a:r>
              <a:rPr lang="sr-Latn-RS" sz="2000" dirty="0"/>
              <a:t>one of the resources for repaying independence from the Habsburg </a:t>
            </a:r>
            <a:r>
              <a:rPr lang="sr-Latn-RS" sz="2000" dirty="0" smtClean="0"/>
              <a:t>monarchy</a:t>
            </a:r>
            <a:r>
              <a:rPr lang="en-US" sz="2000" dirty="0" smtClean="0"/>
              <a:t>;</a:t>
            </a:r>
          </a:p>
          <a:p>
            <a:pPr algn="just">
              <a:spcAft>
                <a:spcPts val="1000"/>
              </a:spcAft>
            </a:pPr>
            <a:r>
              <a:rPr lang="sr-Latn-RS" sz="2000" dirty="0"/>
              <a:t>The area is considered to be </a:t>
            </a:r>
            <a:r>
              <a:rPr lang="sr-Latn-RS" sz="2000" dirty="0">
                <a:solidFill>
                  <a:srgbClr val="FFFF66"/>
                </a:solidFill>
              </a:rPr>
              <a:t>the first wine region to be recognized in the 18th century through the wine classification system of </a:t>
            </a:r>
            <a:r>
              <a:rPr lang="sr-Latn-RS" sz="2000" dirty="0" smtClean="0">
                <a:solidFill>
                  <a:srgbClr val="FFFF66"/>
                </a:solidFill>
              </a:rPr>
              <a:t>Europe</a:t>
            </a:r>
            <a:r>
              <a:rPr lang="en-US" sz="2000" dirty="0" smtClean="0"/>
              <a:t>;</a:t>
            </a:r>
          </a:p>
          <a:p>
            <a:pPr algn="just">
              <a:spcAft>
                <a:spcPts val="1000"/>
              </a:spcAft>
            </a:pPr>
            <a:r>
              <a:rPr lang="sr-Latn-RS" sz="2000" dirty="0">
                <a:solidFill>
                  <a:srgbClr val="FFFF66"/>
                </a:solidFill>
              </a:rPr>
              <a:t>The area has been on the UNESCO list since </a:t>
            </a:r>
            <a:r>
              <a:rPr lang="sr-Latn-RS" sz="2000" dirty="0" smtClean="0">
                <a:solidFill>
                  <a:srgbClr val="FFFF66"/>
                </a:solidFill>
              </a:rPr>
              <a:t>2002</a:t>
            </a:r>
            <a:r>
              <a:rPr lang="en-US" sz="2000" dirty="0" smtClean="0"/>
              <a:t>;</a:t>
            </a:r>
          </a:p>
          <a:p>
            <a:pPr algn="just">
              <a:spcAft>
                <a:spcPts val="1000"/>
              </a:spcAft>
            </a:pPr>
            <a:endParaRPr lang="en-GB" sz="2000" dirty="0" smtClean="0"/>
          </a:p>
          <a:p>
            <a:pPr algn="just">
              <a:spcAft>
                <a:spcPts val="1000"/>
              </a:spcAft>
            </a:pPr>
            <a:endParaRPr lang="en-GB" sz="2000" dirty="0" smtClean="0"/>
          </a:p>
          <a:p>
            <a:pPr marL="0" indent="0" algn="just">
              <a:spcAft>
                <a:spcPts val="1000"/>
              </a:spcAft>
              <a:buNone/>
            </a:pPr>
            <a:endParaRPr lang="en-GB" sz="2000" dirty="0" smtClean="0"/>
          </a:p>
          <a:p>
            <a:pPr algn="just">
              <a:spcAft>
                <a:spcPts val="1000"/>
              </a:spcAft>
            </a:pPr>
            <a:endParaRPr lang="en-GB" sz="2000" dirty="0" smtClean="0"/>
          </a:p>
        </p:txBody>
      </p:sp>
      <p:sp>
        <p:nvSpPr>
          <p:cNvPr id="3" name="Title 2"/>
          <p:cNvSpPr>
            <a:spLocks noGrp="1"/>
          </p:cNvSpPr>
          <p:nvPr>
            <p:ph type="title"/>
          </p:nvPr>
        </p:nvSpPr>
        <p:spPr>
          <a:xfrm>
            <a:off x="870697" y="941294"/>
            <a:ext cx="8004362" cy="656738"/>
          </a:xfrm>
        </p:spPr>
        <p:txBody>
          <a:bodyPr>
            <a:normAutofit/>
          </a:bodyPr>
          <a:lstStyle/>
          <a:p>
            <a:r>
              <a:rPr lang="en-GB" sz="3200" dirty="0" smtClean="0"/>
              <a:t>1. </a:t>
            </a:r>
            <a:r>
              <a:rPr lang="en-GB" sz="3200" dirty="0" err="1" smtClean="0"/>
              <a:t>Tokaj</a:t>
            </a:r>
            <a:r>
              <a:rPr lang="en-GB" sz="3200" dirty="0" smtClean="0"/>
              <a:t> </a:t>
            </a:r>
            <a:r>
              <a:rPr lang="en-GB" sz="3200" dirty="0"/>
              <a:t>Wine Region, </a:t>
            </a:r>
            <a:r>
              <a:rPr lang="en-GB" sz="3200" dirty="0" smtClean="0"/>
              <a:t>Hungary - History</a:t>
            </a:r>
            <a:endParaRPr lang="en-US" sz="3200" dirty="0">
              <a:solidFill>
                <a:srgbClr val="FFFF66"/>
              </a:solidFill>
            </a:endParaRPr>
          </a:p>
        </p:txBody>
      </p:sp>
    </p:spTree>
    <p:extLst>
      <p:ext uri="{BB962C8B-B14F-4D97-AF65-F5344CB8AC3E}">
        <p14:creationId xmlns:p14="http://schemas.microsoft.com/office/powerpoint/2010/main" val="1177633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t>The region is characterized by a specific microclimate, which is especially suitable for the production of so-called </a:t>
            </a:r>
            <a:r>
              <a:rPr lang="sr-Latn-RS" sz="2000" i="1" dirty="0">
                <a:solidFill>
                  <a:srgbClr val="FFFF66"/>
                </a:solidFill>
              </a:rPr>
              <a:t>aszu</a:t>
            </a:r>
            <a:r>
              <a:rPr lang="sr-Latn-RS" sz="2000" dirty="0"/>
              <a:t>, sweet wine for which Hungary has long been known</a:t>
            </a:r>
            <a:r>
              <a:rPr lang="en-GB" sz="2000" dirty="0" smtClean="0"/>
              <a:t>;</a:t>
            </a:r>
          </a:p>
          <a:p>
            <a:pPr algn="just">
              <a:spcAft>
                <a:spcPts val="1000"/>
              </a:spcAft>
            </a:pPr>
            <a:r>
              <a:rPr lang="en-US" sz="2000" dirty="0" smtClean="0"/>
              <a:t>The </a:t>
            </a:r>
            <a:r>
              <a:rPr lang="sr-Latn-RS" sz="2000" dirty="0" smtClean="0"/>
              <a:t>area </a:t>
            </a:r>
            <a:r>
              <a:rPr lang="sr-Latn-RS" sz="2000" dirty="0"/>
              <a:t>is protected by the Carpathian mountain range, while the composition of the land is </a:t>
            </a:r>
            <a:r>
              <a:rPr lang="sr-Latn-RS" sz="2000" dirty="0" smtClean="0"/>
              <a:t>diverse</a:t>
            </a:r>
            <a:r>
              <a:rPr lang="en-US" sz="2000" dirty="0" smtClean="0"/>
              <a:t> - </a:t>
            </a:r>
            <a:r>
              <a:rPr lang="sr-Latn-RS" sz="2000" dirty="0" smtClean="0"/>
              <a:t>volcanic clay</a:t>
            </a:r>
            <a:r>
              <a:rPr lang="en-US" sz="2000" dirty="0" smtClean="0"/>
              <a:t>,</a:t>
            </a:r>
            <a:r>
              <a:rPr lang="sr-Latn-RS" sz="2000" dirty="0" smtClean="0"/>
              <a:t> the </a:t>
            </a:r>
            <a:r>
              <a:rPr lang="sr-Latn-RS" sz="2000" dirty="0"/>
              <a:t>lower-lying layers of land wood, </a:t>
            </a:r>
            <a:r>
              <a:rPr lang="sr-Latn-RS" sz="2000" dirty="0" smtClean="0"/>
              <a:t>sandy base</a:t>
            </a:r>
            <a:r>
              <a:rPr lang="en-US" sz="2000" dirty="0" smtClean="0"/>
              <a:t>;</a:t>
            </a:r>
          </a:p>
          <a:p>
            <a:pPr algn="just">
              <a:spcAft>
                <a:spcPts val="1000"/>
              </a:spcAft>
            </a:pPr>
            <a:r>
              <a:rPr lang="en-US" sz="2000" dirty="0" smtClean="0"/>
              <a:t>The</a:t>
            </a:r>
            <a:r>
              <a:rPr lang="sr-Latn-RS" sz="2000" dirty="0" smtClean="0"/>
              <a:t> </a:t>
            </a:r>
            <a:r>
              <a:rPr lang="sr-Latn-RS" sz="2000" dirty="0"/>
              <a:t>production of grape varieties </a:t>
            </a:r>
            <a:r>
              <a:rPr lang="sr-Latn-RS" sz="2000" i="1" dirty="0">
                <a:solidFill>
                  <a:srgbClr val="FFFF66"/>
                </a:solidFill>
              </a:rPr>
              <a:t>Furmint, Harslever, Yellow Muscat, Kövérszőlő, Zéta, </a:t>
            </a:r>
            <a:r>
              <a:rPr lang="sr-Latn-RS" sz="2000" dirty="0"/>
              <a:t>and</a:t>
            </a:r>
            <a:r>
              <a:rPr lang="sr-Latn-RS" sz="2000" i="1" dirty="0">
                <a:solidFill>
                  <a:srgbClr val="FFFF66"/>
                </a:solidFill>
              </a:rPr>
              <a:t> </a:t>
            </a:r>
            <a:r>
              <a:rPr lang="sr-Latn-RS" sz="2000" i="1" dirty="0" smtClean="0">
                <a:solidFill>
                  <a:srgbClr val="FFFF66"/>
                </a:solidFill>
              </a:rPr>
              <a:t>Kabar</a:t>
            </a:r>
            <a:r>
              <a:rPr lang="en-US" sz="2000" dirty="0" smtClean="0"/>
              <a:t>;</a:t>
            </a:r>
          </a:p>
          <a:p>
            <a:pPr algn="just">
              <a:spcAft>
                <a:spcPts val="1000"/>
              </a:spcAft>
            </a:pPr>
            <a:r>
              <a:rPr lang="sr-Latn-RS" sz="2000" dirty="0" smtClean="0"/>
              <a:t>Hundreds </a:t>
            </a:r>
            <a:r>
              <a:rPr lang="sr-Latn-RS" sz="2000" dirty="0"/>
              <a:t>of cellars are buried several meters in cold volcanic rocks that provide an optimal temperature for wine </a:t>
            </a:r>
            <a:r>
              <a:rPr lang="sr-Latn-RS" sz="2000" dirty="0" smtClean="0"/>
              <a:t>aging</a:t>
            </a:r>
            <a:r>
              <a:rPr lang="en-US" sz="2000" dirty="0" smtClean="0"/>
              <a:t>;</a:t>
            </a:r>
          </a:p>
          <a:p>
            <a:pPr algn="just">
              <a:spcAft>
                <a:spcPts val="1000"/>
              </a:spcAft>
            </a:pPr>
            <a:r>
              <a:rPr lang="sr-Latn-RS" sz="2000" dirty="0"/>
              <a:t>One of the most famous cellars is those in the </a:t>
            </a:r>
            <a:r>
              <a:rPr lang="sr-Latn-RS" sz="2000" dirty="0">
                <a:solidFill>
                  <a:srgbClr val="FFFF66"/>
                </a:solidFill>
              </a:rPr>
              <a:t>Swabian village </a:t>
            </a:r>
            <a:r>
              <a:rPr lang="sr-Latn-RS" sz="2000" dirty="0"/>
              <a:t>of Hercegkut, which are a masterpiece of </a:t>
            </a:r>
            <a:r>
              <a:rPr lang="sr-Latn-RS" sz="2000" dirty="0" smtClean="0"/>
              <a:t>architecture</a:t>
            </a:r>
            <a:r>
              <a:rPr lang="en-US" sz="2000" dirty="0" smtClean="0"/>
              <a:t>. </a:t>
            </a:r>
            <a:r>
              <a:rPr lang="sr-Latn-RS" sz="2000" dirty="0" smtClean="0"/>
              <a:t> </a:t>
            </a:r>
            <a:endParaRPr lang="en-GB" sz="2000" dirty="0" smtClean="0"/>
          </a:p>
          <a:p>
            <a:pPr algn="just">
              <a:spcAft>
                <a:spcPts val="1000"/>
              </a:spcAft>
            </a:pPr>
            <a:endParaRPr lang="en-GB" sz="2000" dirty="0" smtClean="0"/>
          </a:p>
          <a:p>
            <a:pPr algn="just">
              <a:spcAft>
                <a:spcPts val="1000"/>
              </a:spcAft>
            </a:pPr>
            <a:endParaRPr lang="en-GB" sz="2000" dirty="0" smtClean="0"/>
          </a:p>
          <a:p>
            <a:pPr algn="just">
              <a:spcAft>
                <a:spcPts val="1000"/>
              </a:spcAft>
            </a:pPr>
            <a:endParaRPr lang="en-GB" sz="2000" dirty="0" smtClean="0"/>
          </a:p>
          <a:p>
            <a:pPr marL="0" indent="0" algn="just">
              <a:spcAft>
                <a:spcPts val="1000"/>
              </a:spcAft>
              <a:buNone/>
            </a:pPr>
            <a:endParaRPr lang="en-GB" sz="2000" dirty="0" smtClean="0"/>
          </a:p>
          <a:p>
            <a:pPr algn="just">
              <a:spcAft>
                <a:spcPts val="1000"/>
              </a:spcAft>
            </a:pPr>
            <a:endParaRPr lang="en-GB" sz="2000" dirty="0" smtClean="0"/>
          </a:p>
        </p:txBody>
      </p:sp>
      <p:sp>
        <p:nvSpPr>
          <p:cNvPr id="4" name="Title 2"/>
          <p:cNvSpPr txBox="1">
            <a:spLocks/>
          </p:cNvSpPr>
          <p:nvPr/>
        </p:nvSpPr>
        <p:spPr>
          <a:xfrm>
            <a:off x="790015" y="941294"/>
            <a:ext cx="8004362" cy="656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GB" sz="3200" dirty="0" smtClean="0"/>
              <a:t>1. </a:t>
            </a:r>
            <a:r>
              <a:rPr lang="en-GB" sz="3200" dirty="0" err="1" smtClean="0"/>
              <a:t>Tokaj</a:t>
            </a:r>
            <a:r>
              <a:rPr lang="en-GB" sz="3200" dirty="0" smtClean="0"/>
              <a:t> Wine Region, Hungary - Character</a:t>
            </a:r>
            <a:endParaRPr lang="en-US" sz="3200" dirty="0">
              <a:solidFill>
                <a:srgbClr val="FFFF66"/>
              </a:solidFill>
            </a:endParaRPr>
          </a:p>
        </p:txBody>
      </p:sp>
    </p:spTree>
    <p:extLst>
      <p:ext uri="{BB962C8B-B14F-4D97-AF65-F5344CB8AC3E}">
        <p14:creationId xmlns:p14="http://schemas.microsoft.com/office/powerpoint/2010/main" val="1988475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t>Many additional facilities make the region interesting for visitors, such as medieval castles, monasteries, natural walking routes, local vernacular wineries (190), etc. </a:t>
            </a:r>
            <a:endParaRPr lang="en-US" sz="2000" dirty="0" smtClean="0"/>
          </a:p>
          <a:p>
            <a:pPr algn="just">
              <a:spcAft>
                <a:spcPts val="1000"/>
              </a:spcAft>
            </a:pPr>
            <a:r>
              <a:rPr lang="sr-Latn-RS" sz="2000" dirty="0"/>
              <a:t>The region is included on the UNESCO list according to </a:t>
            </a:r>
            <a:r>
              <a:rPr lang="sr-Latn-RS" sz="2000" dirty="0">
                <a:solidFill>
                  <a:srgbClr val="FFFF66"/>
                </a:solidFill>
              </a:rPr>
              <a:t>criteria </a:t>
            </a:r>
            <a:r>
              <a:rPr lang="sr-Latn-RS" sz="2000" i="1" dirty="0">
                <a:solidFill>
                  <a:srgbClr val="FFFF66"/>
                </a:solidFill>
              </a:rPr>
              <a:t>(iii)</a:t>
            </a:r>
            <a:r>
              <a:rPr lang="sr-Latn-RS" sz="2000" dirty="0">
                <a:solidFill>
                  <a:srgbClr val="FFFF66"/>
                </a:solidFill>
              </a:rPr>
              <a:t> and </a:t>
            </a:r>
            <a:r>
              <a:rPr lang="sr-Latn-RS" sz="2000" i="1" dirty="0">
                <a:solidFill>
                  <a:srgbClr val="FFFF66"/>
                </a:solidFill>
              </a:rPr>
              <a:t>(v</a:t>
            </a:r>
            <a:r>
              <a:rPr lang="sr-Latn-RS" sz="2000" i="1" dirty="0" smtClean="0">
                <a:solidFill>
                  <a:srgbClr val="FFFF66"/>
                </a:solidFill>
              </a:rPr>
              <a:t>)</a:t>
            </a:r>
            <a:r>
              <a:rPr lang="en-US" sz="2000" dirty="0" smtClean="0"/>
              <a:t> - </a:t>
            </a:r>
            <a:r>
              <a:rPr lang="sr-Latn-RS" sz="2000" dirty="0" smtClean="0"/>
              <a:t>the </a:t>
            </a:r>
            <a:r>
              <a:rPr lang="sr-Latn-RS" sz="2000" dirty="0"/>
              <a:t>region represents a distinct viticultural tradition that has existed for at least </a:t>
            </a:r>
            <a:r>
              <a:rPr lang="en-US" sz="2000" dirty="0" smtClean="0"/>
              <a:t>1000 </a:t>
            </a:r>
            <a:r>
              <a:rPr lang="sr-Latn-RS" sz="2000" dirty="0" smtClean="0"/>
              <a:t>years while </a:t>
            </a:r>
            <a:r>
              <a:rPr lang="sr-Latn-RS" sz="2000" dirty="0"/>
              <a:t>the entire landscape, including both vineyards and long-established settlements, vividly illustrates the specialized form of traditional land use that it represents.</a:t>
            </a:r>
            <a:endParaRPr lang="en-US" sz="2000" b="1" dirty="0"/>
          </a:p>
          <a:p>
            <a:pPr algn="just">
              <a:spcAft>
                <a:spcPts val="1000"/>
              </a:spcAft>
            </a:pPr>
            <a:endParaRPr lang="en-GB" sz="2000" dirty="0" smtClean="0"/>
          </a:p>
          <a:p>
            <a:pPr algn="just">
              <a:spcAft>
                <a:spcPts val="1000"/>
              </a:spcAft>
            </a:pPr>
            <a:endParaRPr lang="en-GB" sz="2000" dirty="0" smtClean="0"/>
          </a:p>
          <a:p>
            <a:pPr algn="just">
              <a:spcAft>
                <a:spcPts val="1000"/>
              </a:spcAft>
            </a:pPr>
            <a:endParaRPr lang="en-GB" sz="2000" dirty="0" smtClean="0"/>
          </a:p>
          <a:p>
            <a:pPr marL="0" indent="0" algn="just">
              <a:spcAft>
                <a:spcPts val="1000"/>
              </a:spcAft>
              <a:buNone/>
            </a:pPr>
            <a:endParaRPr lang="en-GB" sz="2000" dirty="0" smtClean="0"/>
          </a:p>
          <a:p>
            <a:pPr algn="just">
              <a:spcAft>
                <a:spcPts val="1000"/>
              </a:spcAft>
            </a:pPr>
            <a:endParaRPr lang="en-GB" sz="2000" dirty="0" smtClean="0"/>
          </a:p>
        </p:txBody>
      </p:sp>
      <p:sp>
        <p:nvSpPr>
          <p:cNvPr id="4" name="Title 2"/>
          <p:cNvSpPr txBox="1">
            <a:spLocks/>
          </p:cNvSpPr>
          <p:nvPr/>
        </p:nvSpPr>
        <p:spPr>
          <a:xfrm>
            <a:off x="790015" y="941294"/>
            <a:ext cx="8004362" cy="656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GB" sz="3200" dirty="0" smtClean="0"/>
              <a:t>1. </a:t>
            </a:r>
            <a:r>
              <a:rPr lang="en-GB" sz="3200" dirty="0" err="1" smtClean="0"/>
              <a:t>Tokaj</a:t>
            </a:r>
            <a:r>
              <a:rPr lang="en-GB" sz="3200" dirty="0" smtClean="0"/>
              <a:t> Wine Region, Hungary - Character</a:t>
            </a:r>
            <a:endParaRPr lang="en-US" sz="3200" dirty="0">
              <a:solidFill>
                <a:srgbClr val="FFFF66"/>
              </a:solidFill>
            </a:endParaRPr>
          </a:p>
        </p:txBody>
      </p:sp>
    </p:spTree>
    <p:extLst>
      <p:ext uri="{BB962C8B-B14F-4D97-AF65-F5344CB8AC3E}">
        <p14:creationId xmlns:p14="http://schemas.microsoft.com/office/powerpoint/2010/main" val="375957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okaj_nagy"/>
          <p:cNvPicPr>
            <a:picLocks noChangeAspect="1" noChangeArrowheads="1"/>
          </p:cNvPicPr>
          <p:nvPr/>
        </p:nvPicPr>
        <p:blipFill rotWithShape="1">
          <a:blip r:embed="rId2">
            <a:extLst>
              <a:ext uri="{28A0092B-C50C-407E-A947-70E740481C1C}">
                <a14:useLocalDpi xmlns:a14="http://schemas.microsoft.com/office/drawing/2010/main" val="0"/>
              </a:ext>
            </a:extLst>
          </a:blip>
          <a:srcRect l="5054" t="3740" r="1419" b="4837"/>
          <a:stretch/>
        </p:blipFill>
        <p:spPr bwMode="auto">
          <a:xfrm>
            <a:off x="322729" y="1045849"/>
            <a:ext cx="3332516" cy="288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The traditional wine cellars in Hercegkut, near Sarospatak, are good examples of the ample opportunities visitors have to learn and taste in the Tokaj Region. – © woyzzeck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281" y="4139702"/>
            <a:ext cx="4944035" cy="247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Tokaj Wine Region (Borsod-Abauj-Zemplen County) - 2020 All You Need to Know  BEFORE You Go (with Photos) - Tripadvisor"/>
          <p:cNvPicPr>
            <a:picLocks noChangeAspect="1" noChangeArrowheads="1"/>
          </p:cNvPicPr>
          <p:nvPr/>
        </p:nvPicPr>
        <p:blipFill rotWithShape="1">
          <a:blip r:embed="rId4">
            <a:extLst>
              <a:ext uri="{28A0092B-C50C-407E-A947-70E740481C1C}">
                <a14:useLocalDpi xmlns:a14="http://schemas.microsoft.com/office/drawing/2010/main" val="0"/>
              </a:ext>
            </a:extLst>
          </a:blip>
          <a:srcRect t="6158" b="6759"/>
          <a:stretch/>
        </p:blipFill>
        <p:spPr bwMode="auto">
          <a:xfrm>
            <a:off x="3786281" y="1045849"/>
            <a:ext cx="4944035" cy="288069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is is how the Tokaj wine region will be renewed – Daily News Hung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945" r="7258"/>
          <a:stretch/>
        </p:blipFill>
        <p:spPr bwMode="auto">
          <a:xfrm>
            <a:off x="322729" y="4139701"/>
            <a:ext cx="3332516" cy="247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4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t>Alto Douro is a wine region that stretches along the valley of the river Douro and in the lower valleys of its </a:t>
            </a:r>
            <a:r>
              <a:rPr lang="sr-Latn-RS" sz="2000" dirty="0" smtClean="0"/>
              <a:t>tributaries</a:t>
            </a:r>
            <a:r>
              <a:rPr lang="en-GB" sz="2000" dirty="0" smtClean="0"/>
              <a:t>;</a:t>
            </a:r>
          </a:p>
          <a:p>
            <a:pPr algn="just">
              <a:spcAft>
                <a:spcPts val="1000"/>
              </a:spcAft>
            </a:pPr>
            <a:r>
              <a:rPr lang="sr-Latn-RS" sz="2000" dirty="0"/>
              <a:t>Research shows that wine was produced in this area during the Roman </a:t>
            </a:r>
            <a:r>
              <a:rPr lang="sr-Latn-RS" sz="2000" dirty="0" smtClean="0"/>
              <a:t>Empire</a:t>
            </a:r>
            <a:r>
              <a:rPr lang="en-US" sz="2000" dirty="0" smtClean="0"/>
              <a:t>;</a:t>
            </a:r>
          </a:p>
          <a:p>
            <a:pPr algn="just">
              <a:spcAft>
                <a:spcPts val="1000"/>
              </a:spcAft>
            </a:pPr>
            <a:r>
              <a:rPr lang="sr-Latn-RS" sz="2000" dirty="0" smtClean="0"/>
              <a:t> </a:t>
            </a:r>
            <a:r>
              <a:rPr lang="en-US" sz="2000" dirty="0" smtClean="0"/>
              <a:t>In </a:t>
            </a:r>
            <a:r>
              <a:rPr lang="sr-Latn-RS" sz="2000" dirty="0" smtClean="0"/>
              <a:t>the </a:t>
            </a:r>
            <a:r>
              <a:rPr lang="sr-Latn-RS" sz="2000" dirty="0"/>
              <a:t>medieval period it was kept within the monastery </a:t>
            </a:r>
            <a:r>
              <a:rPr lang="sr-Latn-RS" sz="2000" dirty="0" smtClean="0"/>
              <a:t>complex</a:t>
            </a:r>
            <a:r>
              <a:rPr lang="en-US" sz="2000" dirty="0" smtClean="0"/>
              <a:t>; </a:t>
            </a:r>
          </a:p>
          <a:p>
            <a:pPr algn="just">
              <a:spcAft>
                <a:spcPts val="1000"/>
              </a:spcAft>
            </a:pPr>
            <a:r>
              <a:rPr lang="sr-Latn-RS" sz="2000" dirty="0">
                <a:solidFill>
                  <a:srgbClr val="FFFF66"/>
                </a:solidFill>
              </a:rPr>
              <a:t>In the 18th century, the region was officially adopted as the </a:t>
            </a:r>
            <a:r>
              <a:rPr lang="sr-Latn-RS" sz="2000" dirty="0" smtClean="0">
                <a:solidFill>
                  <a:srgbClr val="FFFF66"/>
                </a:solidFill>
              </a:rPr>
              <a:t>wine </a:t>
            </a:r>
            <a:r>
              <a:rPr lang="sr-Latn-RS" sz="2000" dirty="0">
                <a:solidFill>
                  <a:srgbClr val="FFFF66"/>
                </a:solidFill>
              </a:rPr>
              <a:t>region to enter the wine classification system in </a:t>
            </a:r>
            <a:r>
              <a:rPr lang="sr-Latn-RS" sz="2000" dirty="0" smtClean="0">
                <a:solidFill>
                  <a:srgbClr val="FFFF66"/>
                </a:solidFill>
              </a:rPr>
              <a:t>Europe</a:t>
            </a:r>
            <a:r>
              <a:rPr lang="en-US" sz="2000" dirty="0" smtClean="0">
                <a:solidFill>
                  <a:srgbClr val="FFFF66"/>
                </a:solidFill>
              </a:rPr>
              <a:t>;</a:t>
            </a:r>
          </a:p>
          <a:p>
            <a:pPr algn="just">
              <a:spcAft>
                <a:spcPts val="1000"/>
              </a:spcAft>
            </a:pPr>
            <a:r>
              <a:rPr lang="sr-Latn-RS" sz="2000" i="1" dirty="0" smtClean="0">
                <a:solidFill>
                  <a:srgbClr val="FFFF66"/>
                </a:solidFill>
              </a:rPr>
              <a:t>Port </a:t>
            </a:r>
            <a:r>
              <a:rPr lang="sr-Latn-RS" sz="2000" i="1" dirty="0">
                <a:solidFill>
                  <a:srgbClr val="FFFF66"/>
                </a:solidFill>
              </a:rPr>
              <a:t>wine </a:t>
            </a:r>
            <a:r>
              <a:rPr lang="sr-Latn-RS" sz="2000" dirty="0"/>
              <a:t>is registered as an autochthonous wine of this </a:t>
            </a:r>
            <a:r>
              <a:rPr lang="sr-Latn-RS" sz="2000" dirty="0" smtClean="0"/>
              <a:t>area</a:t>
            </a:r>
            <a:r>
              <a:rPr lang="en-US" sz="2000" dirty="0" smtClean="0"/>
              <a:t>;</a:t>
            </a:r>
          </a:p>
          <a:p>
            <a:pPr algn="just">
              <a:spcAft>
                <a:spcPts val="1000"/>
              </a:spcAft>
            </a:pPr>
            <a:r>
              <a:rPr lang="sr-Latn-RS" sz="2000" dirty="0">
                <a:solidFill>
                  <a:srgbClr val="FFFF66"/>
                </a:solidFill>
              </a:rPr>
              <a:t>The landscape has been on the World Heritage List since 2001</a:t>
            </a:r>
            <a:r>
              <a:rPr lang="sr-Latn-RS" sz="2000" dirty="0"/>
              <a:t>. </a:t>
            </a:r>
            <a:r>
              <a:rPr lang="sr-Latn-RS" sz="2000" dirty="0" smtClean="0"/>
              <a:t> </a:t>
            </a:r>
            <a:endParaRPr lang="en-US" sz="2000" dirty="0" smtClean="0"/>
          </a:p>
          <a:p>
            <a:pPr algn="just">
              <a:spcAft>
                <a:spcPts val="1000"/>
              </a:spcAft>
            </a:pPr>
            <a:endParaRPr lang="en-GB" sz="2000" dirty="0" smtClean="0"/>
          </a:p>
          <a:p>
            <a:pPr algn="just">
              <a:spcAft>
                <a:spcPts val="1000"/>
              </a:spcAft>
            </a:pPr>
            <a:endParaRPr lang="en-GB" sz="2000" dirty="0" smtClean="0"/>
          </a:p>
          <a:p>
            <a:pPr marL="0" indent="0" algn="just">
              <a:spcAft>
                <a:spcPts val="1000"/>
              </a:spcAft>
              <a:buNone/>
            </a:pPr>
            <a:endParaRPr lang="en-GB" sz="2000" dirty="0" smtClean="0"/>
          </a:p>
          <a:p>
            <a:pPr algn="just">
              <a:spcAft>
                <a:spcPts val="1000"/>
              </a:spcAft>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2. Alto Douro, Portugal - History</a:t>
            </a:r>
            <a:endParaRPr lang="en-US" sz="3200" dirty="0">
              <a:solidFill>
                <a:srgbClr val="FFFF66"/>
              </a:solidFill>
            </a:endParaRPr>
          </a:p>
        </p:txBody>
      </p:sp>
    </p:spTree>
    <p:extLst>
      <p:ext uri="{BB962C8B-B14F-4D97-AF65-F5344CB8AC3E}">
        <p14:creationId xmlns:p14="http://schemas.microsoft.com/office/powerpoint/2010/main" val="293688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en-US" sz="2000" dirty="0"/>
              <a:t>T</a:t>
            </a:r>
            <a:r>
              <a:rPr lang="sr-Latn-RS" sz="2000" dirty="0"/>
              <a:t>he area is protected from the winds from the Atlantic Ocean, by the mountain ranges of Marao and Montemuro, the land is rocky</a:t>
            </a:r>
            <a:r>
              <a:rPr lang="en-US" sz="2000" dirty="0"/>
              <a:t>;</a:t>
            </a:r>
          </a:p>
          <a:p>
            <a:pPr algn="just">
              <a:spcAft>
                <a:spcPts val="1000"/>
              </a:spcAft>
            </a:pPr>
            <a:r>
              <a:rPr lang="sr-Latn-RS" sz="2000" dirty="0"/>
              <a:t>The region is located in the continental climate zone </a:t>
            </a:r>
            <a:r>
              <a:rPr lang="en-US" sz="2000" dirty="0" smtClean="0"/>
              <a:t>-</a:t>
            </a:r>
            <a:r>
              <a:rPr lang="sr-Latn-RS" sz="2000" dirty="0" smtClean="0"/>
              <a:t> </a:t>
            </a:r>
            <a:r>
              <a:rPr lang="sr-Latn-RS" sz="2000" dirty="0"/>
              <a:t>warm and extremely dry summers and cold </a:t>
            </a:r>
            <a:r>
              <a:rPr lang="sr-Latn-RS" sz="2000" dirty="0" smtClean="0"/>
              <a:t>winters</a:t>
            </a:r>
            <a:r>
              <a:rPr lang="en-US" sz="2000" dirty="0"/>
              <a:t>;</a:t>
            </a:r>
          </a:p>
          <a:p>
            <a:pPr algn="just">
              <a:spcAft>
                <a:spcPts val="1000"/>
              </a:spcAft>
            </a:pPr>
            <a:r>
              <a:rPr lang="sr-Latn-RS" sz="2000" dirty="0" smtClean="0"/>
              <a:t>Of </a:t>
            </a:r>
            <a:r>
              <a:rPr lang="sr-Latn-RS" sz="2000" dirty="0"/>
              <a:t>the over 100 types of vines </a:t>
            </a:r>
            <a:r>
              <a:rPr lang="sr-Latn-RS" sz="2000" dirty="0" smtClean="0"/>
              <a:t>grown</a:t>
            </a:r>
            <a:r>
              <a:rPr lang="en-US" sz="2000" dirty="0" smtClean="0"/>
              <a:t>:</a:t>
            </a:r>
            <a:r>
              <a:rPr lang="sr-Latn-RS" sz="2000" dirty="0" smtClean="0"/>
              <a:t> </a:t>
            </a:r>
            <a:r>
              <a:rPr lang="sr-Latn-RS" sz="2000" i="1" dirty="0" smtClean="0">
                <a:solidFill>
                  <a:srgbClr val="FFFF66"/>
                </a:solidFill>
              </a:rPr>
              <a:t>Bastardo</a:t>
            </a:r>
            <a:r>
              <a:rPr lang="sr-Latn-RS" sz="2000" i="1" dirty="0">
                <a:solidFill>
                  <a:srgbClr val="FFFF66"/>
                </a:solidFill>
              </a:rPr>
              <a:t>, Tinta Amarela, Tinta Roriz, Gouveio, Rabigato, etc</a:t>
            </a:r>
            <a:r>
              <a:rPr lang="sr-Latn-RS" sz="2000" i="1" dirty="0" smtClean="0">
                <a:solidFill>
                  <a:srgbClr val="FFFF66"/>
                </a:solidFill>
              </a:rPr>
              <a:t>.</a:t>
            </a:r>
            <a:endParaRPr lang="en-US" sz="2000" i="1" dirty="0" smtClean="0">
              <a:solidFill>
                <a:srgbClr val="FFFF66"/>
              </a:solidFill>
            </a:endParaRPr>
          </a:p>
          <a:p>
            <a:pPr algn="just">
              <a:spcAft>
                <a:spcPts val="1000"/>
              </a:spcAft>
            </a:pPr>
            <a:r>
              <a:rPr lang="en-US" sz="2000" dirty="0" smtClean="0">
                <a:solidFill>
                  <a:srgbClr val="FFFF66"/>
                </a:solidFill>
              </a:rPr>
              <a:t>T</a:t>
            </a:r>
            <a:r>
              <a:rPr lang="sr-Latn-RS" sz="2000" dirty="0" smtClean="0">
                <a:solidFill>
                  <a:srgbClr val="FFFF66"/>
                </a:solidFill>
              </a:rPr>
              <a:t>erraced </a:t>
            </a:r>
            <a:r>
              <a:rPr lang="sr-Latn-RS" sz="2000" dirty="0">
                <a:solidFill>
                  <a:srgbClr val="FFFF66"/>
                </a:solidFill>
              </a:rPr>
              <a:t>vineyards </a:t>
            </a:r>
            <a:r>
              <a:rPr lang="sr-Latn-RS" sz="2000" dirty="0" smtClean="0"/>
              <a:t>illustrate </a:t>
            </a:r>
            <a:r>
              <a:rPr lang="sr-Latn-RS" sz="2000" dirty="0"/>
              <a:t>the long tradition of </a:t>
            </a:r>
            <a:r>
              <a:rPr lang="sr-Latn-RS" sz="2000" dirty="0" smtClean="0"/>
              <a:t>winemaking</a:t>
            </a:r>
            <a:r>
              <a:rPr lang="en-US" sz="2000" dirty="0" smtClean="0"/>
              <a:t>;</a:t>
            </a:r>
          </a:p>
          <a:p>
            <a:pPr algn="just">
              <a:spcAft>
                <a:spcPts val="1000"/>
              </a:spcAft>
            </a:pPr>
            <a:r>
              <a:rPr lang="en-US" sz="2000" dirty="0" smtClean="0"/>
              <a:t>In t</a:t>
            </a:r>
            <a:r>
              <a:rPr lang="sr-Latn-RS" sz="2000" dirty="0" smtClean="0"/>
              <a:t>he </a:t>
            </a:r>
            <a:r>
              <a:rPr lang="sr-Latn-RS" sz="2000" dirty="0"/>
              <a:t>19th </a:t>
            </a:r>
            <a:r>
              <a:rPr lang="sr-Latn-RS" sz="2000" dirty="0" smtClean="0"/>
              <a:t>century</a:t>
            </a:r>
            <a:r>
              <a:rPr lang="en-US" sz="2000" dirty="0" smtClean="0"/>
              <a:t> -</a:t>
            </a:r>
            <a:r>
              <a:rPr lang="sr-Latn-RS" sz="2000" dirty="0" smtClean="0"/>
              <a:t> </a:t>
            </a:r>
            <a:r>
              <a:rPr lang="sr-Latn-RS" sz="2000" dirty="0"/>
              <a:t>narrow and irregular terraces were built, which included only two rows of </a:t>
            </a:r>
            <a:r>
              <a:rPr lang="sr-Latn-RS" sz="2000" dirty="0" smtClean="0"/>
              <a:t>vines</a:t>
            </a:r>
            <a:r>
              <a:rPr lang="en-US" sz="2000" dirty="0" smtClean="0"/>
              <a:t>;</a:t>
            </a:r>
          </a:p>
          <a:p>
            <a:pPr algn="just">
              <a:spcAft>
                <a:spcPts val="1000"/>
              </a:spcAft>
            </a:pPr>
            <a:r>
              <a:rPr lang="sr-Latn-RS" sz="2000" dirty="0" smtClean="0"/>
              <a:t>In </a:t>
            </a:r>
            <a:r>
              <a:rPr lang="sr-Latn-RS" sz="2000" dirty="0"/>
              <a:t>the 20th </a:t>
            </a:r>
            <a:r>
              <a:rPr lang="sr-Latn-RS" sz="2000" dirty="0" smtClean="0"/>
              <a:t>century</a:t>
            </a:r>
            <a:r>
              <a:rPr lang="en-US" sz="2000" dirty="0" smtClean="0"/>
              <a:t> - </a:t>
            </a:r>
            <a:r>
              <a:rPr lang="sr-Latn-RS" sz="2000" dirty="0" smtClean="0"/>
              <a:t>wider </a:t>
            </a:r>
            <a:r>
              <a:rPr lang="sr-Latn-RS" sz="2000" dirty="0"/>
              <a:t>continuous, and properly shaped terraces that are slightly sloping and enable optimal sunbathing of the vineyards. </a:t>
            </a:r>
            <a:endParaRPr lang="en-US" sz="2000" dirty="0" smtClean="0"/>
          </a:p>
          <a:p>
            <a:pPr algn="just">
              <a:spcAft>
                <a:spcPts val="1000"/>
              </a:spcAft>
            </a:pPr>
            <a:endParaRPr lang="en-US" sz="2000" dirty="0" smtClean="0"/>
          </a:p>
          <a:p>
            <a:pPr algn="just">
              <a:spcAft>
                <a:spcPts val="1000"/>
              </a:spcAft>
            </a:pPr>
            <a:endParaRPr lang="en-GB" sz="2000" dirty="0" smtClean="0"/>
          </a:p>
          <a:p>
            <a:pPr algn="just">
              <a:spcAft>
                <a:spcPts val="1000"/>
              </a:spcAft>
            </a:pPr>
            <a:endParaRPr lang="en-US" sz="2000" dirty="0" smtClean="0"/>
          </a:p>
          <a:p>
            <a:pPr algn="just">
              <a:spcAft>
                <a:spcPts val="1000"/>
              </a:spcAft>
            </a:pPr>
            <a:endParaRPr lang="en-GB" sz="2000" dirty="0" smtClean="0"/>
          </a:p>
          <a:p>
            <a:pPr algn="just">
              <a:spcAft>
                <a:spcPts val="1000"/>
              </a:spcAft>
            </a:pPr>
            <a:endParaRPr lang="en-GB" sz="2000" dirty="0" smtClean="0"/>
          </a:p>
          <a:p>
            <a:pPr marL="0" indent="0" algn="just">
              <a:spcAft>
                <a:spcPts val="1000"/>
              </a:spcAft>
              <a:buNone/>
            </a:pPr>
            <a:endParaRPr lang="en-GB" sz="2000" dirty="0" smtClean="0"/>
          </a:p>
          <a:p>
            <a:pPr algn="just">
              <a:spcAft>
                <a:spcPts val="1000"/>
              </a:spcAft>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2. Alto Douro, Portugal - Character</a:t>
            </a:r>
            <a:endParaRPr lang="en-US" sz="3200" dirty="0">
              <a:solidFill>
                <a:srgbClr val="FFFF66"/>
              </a:solidFill>
            </a:endParaRPr>
          </a:p>
        </p:txBody>
      </p:sp>
    </p:spTree>
    <p:extLst>
      <p:ext uri="{BB962C8B-B14F-4D97-AF65-F5344CB8AC3E}">
        <p14:creationId xmlns:p14="http://schemas.microsoft.com/office/powerpoint/2010/main" val="1621624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t>Vineyards occupy each hilly landscape along with numerous estates </a:t>
            </a:r>
            <a:r>
              <a:rPr lang="sr-Latn-RS" sz="2000" i="1" dirty="0">
                <a:solidFill>
                  <a:srgbClr val="FFFF66"/>
                </a:solidFill>
              </a:rPr>
              <a:t>(Quintas) </a:t>
            </a:r>
            <a:r>
              <a:rPr lang="sr-Latn-RS" sz="2000" dirty="0"/>
              <a:t>and agricultural </a:t>
            </a:r>
            <a:r>
              <a:rPr lang="sr-Latn-RS" sz="2000" dirty="0" smtClean="0"/>
              <a:t>facilities</a:t>
            </a:r>
            <a:r>
              <a:rPr lang="en-US" sz="2000" dirty="0" smtClean="0"/>
              <a:t>;</a:t>
            </a:r>
          </a:p>
          <a:p>
            <a:pPr algn="just">
              <a:spcAft>
                <a:spcPts val="1000"/>
              </a:spcAft>
            </a:pPr>
            <a:r>
              <a:rPr lang="sr-Latn-RS" sz="2000" dirty="0"/>
              <a:t>The landscape is also recognizable by its white walls and houses, a large number of chapels, and natural national </a:t>
            </a:r>
            <a:r>
              <a:rPr lang="sr-Latn-RS" sz="2000" dirty="0" smtClean="0"/>
              <a:t>parks</a:t>
            </a:r>
            <a:r>
              <a:rPr lang="en-US" sz="2000" dirty="0" smtClean="0"/>
              <a:t>;</a:t>
            </a:r>
          </a:p>
          <a:p>
            <a:pPr algn="just">
              <a:spcAft>
                <a:spcPts val="1000"/>
              </a:spcAft>
            </a:pPr>
            <a:r>
              <a:rPr lang="sr-Latn-RS" sz="2000" dirty="0"/>
              <a:t>The urban layout of the buildings, </a:t>
            </a:r>
            <a:r>
              <a:rPr lang="sr-Latn-RS" sz="2000" dirty="0" smtClean="0"/>
              <a:t>grouped </a:t>
            </a:r>
            <a:r>
              <a:rPr lang="sr-Latn-RS" sz="2000" dirty="0"/>
              <a:t>farm buildings, and the wineries that surround the main building </a:t>
            </a:r>
            <a:r>
              <a:rPr lang="en-US" sz="2000" dirty="0" smtClean="0"/>
              <a:t>- </a:t>
            </a:r>
            <a:r>
              <a:rPr lang="sr-Latn-RS" sz="2000" dirty="0" smtClean="0"/>
              <a:t>authenticity</a:t>
            </a:r>
            <a:r>
              <a:rPr lang="en-US" sz="2000" dirty="0" smtClean="0"/>
              <a:t>;</a:t>
            </a:r>
          </a:p>
          <a:p>
            <a:pPr algn="just">
              <a:spcAft>
                <a:spcPts val="1000"/>
              </a:spcAft>
            </a:pPr>
            <a:r>
              <a:rPr lang="sr-Latn-RS" sz="2000" dirty="0"/>
              <a:t>The landscape was nominated for the UNESCO list meeting </a:t>
            </a:r>
            <a:r>
              <a:rPr lang="sr-Latn-RS" sz="2000" dirty="0">
                <a:solidFill>
                  <a:srgbClr val="FFFF66"/>
                </a:solidFill>
              </a:rPr>
              <a:t>criteria (iii), (iv) and (</a:t>
            </a:r>
            <a:r>
              <a:rPr lang="sr-Latn-RS" sz="2000" dirty="0" smtClean="0">
                <a:solidFill>
                  <a:srgbClr val="FFFF66"/>
                </a:solidFill>
              </a:rPr>
              <a:t>v)</a:t>
            </a:r>
            <a:r>
              <a:rPr lang="en-US" sz="2000" dirty="0" smtClean="0"/>
              <a:t>;</a:t>
            </a:r>
          </a:p>
          <a:p>
            <a:pPr algn="just">
              <a:spcAft>
                <a:spcPts val="1000"/>
              </a:spcAft>
            </a:pPr>
            <a:r>
              <a:rPr lang="sr-Latn-RS" sz="2000" dirty="0" smtClean="0"/>
              <a:t>The </a:t>
            </a:r>
            <a:r>
              <a:rPr lang="sr-Latn-RS" sz="2000" dirty="0"/>
              <a:t>natural elements </a:t>
            </a:r>
            <a:r>
              <a:rPr lang="sr-Latn-RS" sz="2000" dirty="0" smtClean="0"/>
              <a:t>are </a:t>
            </a:r>
            <a:r>
              <a:rPr lang="sr-Latn-RS" sz="2000" dirty="0"/>
              <a:t>recognized through the physical environment defined by the complex system of river valleys and vineyards, while the cultural dimension of the landscape consists of vineyards, and other buildings as well as </a:t>
            </a:r>
            <a:r>
              <a:rPr lang="sr-Latn-RS" sz="2000" dirty="0" smtClean="0"/>
              <a:t>walls</a:t>
            </a:r>
            <a:r>
              <a:rPr lang="sr-Latn-RS" sz="2000" dirty="0"/>
              <a:t>. </a:t>
            </a:r>
            <a:endParaRPr lang="en-US" sz="2000" b="1" dirty="0"/>
          </a:p>
          <a:p>
            <a:pPr algn="just">
              <a:spcAft>
                <a:spcPts val="1000"/>
              </a:spcAft>
            </a:pPr>
            <a:endParaRPr lang="en-US" sz="2000" dirty="0" smtClean="0"/>
          </a:p>
          <a:p>
            <a:pPr algn="just">
              <a:spcAft>
                <a:spcPts val="1000"/>
              </a:spcAft>
            </a:pPr>
            <a:endParaRPr lang="en-US" sz="2000" dirty="0" smtClean="0"/>
          </a:p>
          <a:p>
            <a:pPr algn="just">
              <a:spcAft>
                <a:spcPts val="1000"/>
              </a:spcAft>
            </a:pPr>
            <a:endParaRPr lang="en-GB" sz="2000" dirty="0" smtClean="0"/>
          </a:p>
          <a:p>
            <a:pPr algn="just">
              <a:spcAft>
                <a:spcPts val="1000"/>
              </a:spcAft>
            </a:pPr>
            <a:endParaRPr lang="en-US" sz="2000" dirty="0" smtClean="0"/>
          </a:p>
          <a:p>
            <a:pPr algn="just">
              <a:spcAft>
                <a:spcPts val="1000"/>
              </a:spcAft>
            </a:pPr>
            <a:endParaRPr lang="en-GB" sz="2000" dirty="0" smtClean="0"/>
          </a:p>
          <a:p>
            <a:pPr algn="just">
              <a:spcAft>
                <a:spcPts val="1000"/>
              </a:spcAft>
            </a:pPr>
            <a:endParaRPr lang="en-GB" sz="2000" dirty="0" smtClean="0"/>
          </a:p>
          <a:p>
            <a:pPr marL="0" indent="0" algn="just">
              <a:spcAft>
                <a:spcPts val="1000"/>
              </a:spcAft>
              <a:buNone/>
            </a:pPr>
            <a:endParaRPr lang="en-GB" sz="2000" dirty="0" smtClean="0"/>
          </a:p>
          <a:p>
            <a:pPr algn="just">
              <a:spcAft>
                <a:spcPts val="1000"/>
              </a:spcAft>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2. Alto Douro, Portugal - Character</a:t>
            </a:r>
            <a:endParaRPr lang="en-US" sz="3200" dirty="0">
              <a:solidFill>
                <a:srgbClr val="FFFF66"/>
              </a:solidFill>
            </a:endParaRPr>
          </a:p>
        </p:txBody>
      </p:sp>
    </p:spTree>
    <p:extLst>
      <p:ext uri="{BB962C8B-B14F-4D97-AF65-F5344CB8AC3E}">
        <p14:creationId xmlns:p14="http://schemas.microsoft.com/office/powerpoint/2010/main" val="2559726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Best Wine Tasting Spots in Alto Douro, Porto"/>
          <p:cNvPicPr>
            <a:picLocks noChangeAspect="1" noChangeArrowheads="1"/>
          </p:cNvPicPr>
          <p:nvPr/>
        </p:nvPicPr>
        <p:blipFill>
          <a:blip r:embed="rId2" cstate="print">
            <a:extLst>
              <a:ext uri="{28A0092B-C50C-407E-A947-70E740481C1C}">
                <a14:useLocalDpi xmlns:a14="http://schemas.microsoft.com/office/drawing/2010/main" val="0"/>
              </a:ext>
            </a:extLst>
          </a:blip>
          <a:srcRect t="1628" b="11847"/>
          <a:stretch>
            <a:fillRect/>
          </a:stretch>
        </p:blipFill>
        <p:spPr bwMode="auto">
          <a:xfrm>
            <a:off x="4020670" y="1045848"/>
            <a:ext cx="4740886" cy="27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The Douro region | Quintadope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671" y="4027035"/>
            <a:ext cx="4740885" cy="237044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a Dolce Vita Wine Tours | Douro slidesh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39" y="4027034"/>
            <a:ext cx="3587696" cy="237044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www.fondazionesantagata.it/wp-content/uploads/douro.jpg"/>
          <p:cNvPicPr>
            <a:picLocks noChangeAspect="1" noChangeArrowheads="1"/>
          </p:cNvPicPr>
          <p:nvPr/>
        </p:nvPicPr>
        <p:blipFill rotWithShape="1">
          <a:blip r:embed="rId5">
            <a:extLst>
              <a:ext uri="{28A0092B-C50C-407E-A947-70E740481C1C}">
                <a14:useLocalDpi xmlns:a14="http://schemas.microsoft.com/office/drawing/2010/main" val="0"/>
              </a:ext>
            </a:extLst>
          </a:blip>
          <a:srcRect l="12385"/>
          <a:stretch/>
        </p:blipFill>
        <p:spPr bwMode="auto">
          <a:xfrm>
            <a:off x="255493" y="1045848"/>
            <a:ext cx="3593542" cy="272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t>The area is occupied by properly formed vineyard plots positioned on the slopes of the Cote de Nuits and Cote de Beaune mountains, south of the French city of </a:t>
            </a:r>
            <a:r>
              <a:rPr lang="sr-Latn-RS" sz="2000" dirty="0" smtClean="0"/>
              <a:t>Dijon</a:t>
            </a:r>
            <a:r>
              <a:rPr lang="en-GB" sz="2000" dirty="0" smtClean="0"/>
              <a:t>;</a:t>
            </a:r>
          </a:p>
          <a:p>
            <a:pPr algn="just">
              <a:spcAft>
                <a:spcPts val="1000"/>
              </a:spcAft>
            </a:pPr>
            <a:r>
              <a:rPr lang="sr-Latn-RS" sz="2000" dirty="0"/>
              <a:t>The region consists of two units - vineyards grouped around the town of Beaune and the historic center of </a:t>
            </a:r>
            <a:r>
              <a:rPr lang="sr-Latn-RS" sz="2000" dirty="0" smtClean="0"/>
              <a:t>Dijon</a:t>
            </a:r>
            <a:r>
              <a:rPr lang="en-US" sz="2000" dirty="0" smtClean="0"/>
              <a:t>;</a:t>
            </a:r>
          </a:p>
          <a:p>
            <a:pPr algn="just">
              <a:spcAft>
                <a:spcPts val="1000"/>
              </a:spcAft>
            </a:pPr>
            <a:r>
              <a:rPr lang="en-US" sz="2000" dirty="0" smtClean="0"/>
              <a:t>V</a:t>
            </a:r>
            <a:r>
              <a:rPr lang="sr-Latn-RS" sz="2000" dirty="0" smtClean="0"/>
              <a:t>ines </a:t>
            </a:r>
            <a:r>
              <a:rPr lang="sr-Latn-RS" sz="2000" dirty="0"/>
              <a:t>have been grown in this area since Roman times, while Burgundy later became one of the most famous wine </a:t>
            </a:r>
            <a:r>
              <a:rPr lang="sr-Latn-RS" sz="2000" dirty="0" smtClean="0"/>
              <a:t>regions</a:t>
            </a:r>
            <a:r>
              <a:rPr lang="en-US" sz="2000" dirty="0" smtClean="0"/>
              <a:t>;</a:t>
            </a:r>
          </a:p>
          <a:p>
            <a:pPr algn="just">
              <a:spcAft>
                <a:spcPts val="1000"/>
              </a:spcAft>
            </a:pPr>
            <a:r>
              <a:rPr lang="sr-Latn-RS" sz="2000" dirty="0">
                <a:solidFill>
                  <a:srgbClr val="FFFF66"/>
                </a:solidFill>
              </a:rPr>
              <a:t>The microclimate </a:t>
            </a:r>
            <a:r>
              <a:rPr lang="sr-Latn-RS" sz="2000" dirty="0" smtClean="0">
                <a:solidFill>
                  <a:srgbClr val="FFFF66"/>
                </a:solidFill>
              </a:rPr>
              <a:t>is unique</a:t>
            </a:r>
            <a:r>
              <a:rPr lang="en-US" sz="2000" dirty="0" smtClean="0"/>
              <a:t>, </a:t>
            </a:r>
            <a:r>
              <a:rPr lang="sr-Latn-RS" sz="2000" dirty="0" smtClean="0"/>
              <a:t>characterized </a:t>
            </a:r>
            <a:r>
              <a:rPr lang="sr-Latn-RS" sz="2000" dirty="0"/>
              <a:t>by a mixed influence of continental, Mediterranean, and oceanic climates, hence the symbolic name </a:t>
            </a:r>
            <a:r>
              <a:rPr lang="sr-Latn-RS" sz="2000" dirty="0" smtClean="0"/>
              <a:t>Climats</a:t>
            </a:r>
            <a:r>
              <a:rPr lang="en-US" sz="2000" dirty="0" smtClean="0"/>
              <a:t>;</a:t>
            </a:r>
          </a:p>
          <a:p>
            <a:pPr algn="just">
              <a:spcAft>
                <a:spcPts val="1000"/>
              </a:spcAft>
            </a:pPr>
            <a:r>
              <a:rPr lang="sr-Latn-RS" sz="2000" dirty="0"/>
              <a:t>The area is located at an altitude of 200-500m above sea level on a slope so that it is protected from westerly </a:t>
            </a:r>
            <a:r>
              <a:rPr lang="sr-Latn-RS" sz="2000" dirty="0" smtClean="0"/>
              <a:t>winds</a:t>
            </a:r>
            <a:r>
              <a:rPr lang="en-US" sz="2000" dirty="0" smtClean="0"/>
              <a:t>;</a:t>
            </a:r>
          </a:p>
          <a:p>
            <a:pPr algn="just">
              <a:spcAft>
                <a:spcPts val="1000"/>
              </a:spcAft>
            </a:pPr>
            <a:endParaRPr lang="en-US" sz="2000" dirty="0" smtClean="0"/>
          </a:p>
          <a:p>
            <a:pPr algn="just">
              <a:spcAft>
                <a:spcPts val="1000"/>
              </a:spcAft>
            </a:pPr>
            <a:endParaRPr lang="en-US" sz="2000" dirty="0" smtClean="0"/>
          </a:p>
          <a:p>
            <a:pPr algn="just">
              <a:spcAft>
                <a:spcPts val="1000"/>
              </a:spcAft>
            </a:pPr>
            <a:endParaRPr lang="en-US" sz="2000" dirty="0" smtClean="0"/>
          </a:p>
          <a:p>
            <a:pPr marL="0" indent="0" algn="just">
              <a:spcAft>
                <a:spcPts val="1000"/>
              </a:spcAft>
              <a:buNone/>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3. </a:t>
            </a:r>
            <a:r>
              <a:rPr lang="en-GB" sz="3200" dirty="0" err="1" smtClean="0"/>
              <a:t>Climats</a:t>
            </a:r>
            <a:r>
              <a:rPr lang="en-GB" sz="3200" dirty="0" smtClean="0"/>
              <a:t> Burgundy, France - Character</a:t>
            </a:r>
            <a:endParaRPr lang="en-US" sz="3200" dirty="0">
              <a:solidFill>
                <a:srgbClr val="FFFF66"/>
              </a:solidFill>
            </a:endParaRPr>
          </a:p>
        </p:txBody>
      </p:sp>
    </p:spTree>
    <p:extLst>
      <p:ext uri="{BB962C8B-B14F-4D97-AF65-F5344CB8AC3E}">
        <p14:creationId xmlns:p14="http://schemas.microsoft.com/office/powerpoint/2010/main" val="419727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sr-Latn-RS" sz="2000" dirty="0">
                <a:solidFill>
                  <a:srgbClr val="FFFF66"/>
                </a:solidFill>
              </a:rPr>
              <a:t>The vineyard plots, of which there are over 1000, date from the period of the 7th century</a:t>
            </a:r>
            <a:r>
              <a:rPr lang="en-US" sz="2000" dirty="0" smtClean="0"/>
              <a:t>;</a:t>
            </a:r>
          </a:p>
          <a:p>
            <a:pPr algn="just">
              <a:spcAft>
                <a:spcPts val="1000"/>
              </a:spcAft>
            </a:pPr>
            <a:r>
              <a:rPr lang="sr-Latn-RS" sz="2000" dirty="0"/>
              <a:t>They are characterized by diverse geology and sunshine, which is why today it is specific that different varieties of grapes are grown within each, and thus different </a:t>
            </a:r>
            <a:r>
              <a:rPr lang="sr-Latn-RS" sz="2000" dirty="0" smtClean="0"/>
              <a:t>wines</a:t>
            </a:r>
            <a:r>
              <a:rPr lang="en-US" sz="2000" dirty="0" smtClean="0"/>
              <a:t>;</a:t>
            </a:r>
          </a:p>
          <a:p>
            <a:pPr algn="just">
              <a:spcAft>
                <a:spcPts val="1000"/>
              </a:spcAft>
            </a:pPr>
            <a:r>
              <a:rPr lang="sr-Latn-RS" sz="2000" dirty="0"/>
              <a:t>In terms of soil types, limestones are present, as well as deposits of marl and muddy soil, while those from which white wine is obtained stand out from the grape </a:t>
            </a:r>
            <a:r>
              <a:rPr lang="sr-Latn-RS" sz="2000" dirty="0" smtClean="0"/>
              <a:t>varieties</a:t>
            </a:r>
            <a:r>
              <a:rPr lang="en-US" sz="2000" dirty="0" smtClean="0"/>
              <a:t>;</a:t>
            </a:r>
          </a:p>
          <a:p>
            <a:pPr algn="just">
              <a:spcAft>
                <a:spcPts val="1000"/>
              </a:spcAft>
            </a:pPr>
            <a:r>
              <a:rPr lang="sr-Latn-RS" sz="2000" dirty="0" smtClean="0"/>
              <a:t>The </a:t>
            </a:r>
            <a:r>
              <a:rPr lang="sr-Latn-RS" sz="2000" dirty="0"/>
              <a:t>vineyards represent the archetype of viticulture and terroir suitable for growing </a:t>
            </a:r>
            <a:r>
              <a:rPr lang="sr-Latn-RS" sz="2000" dirty="0" smtClean="0"/>
              <a:t>vines</a:t>
            </a:r>
            <a:r>
              <a:rPr lang="en-US" sz="2000" dirty="0" smtClean="0"/>
              <a:t>;</a:t>
            </a:r>
          </a:p>
          <a:p>
            <a:pPr algn="just">
              <a:spcAft>
                <a:spcPts val="1000"/>
              </a:spcAft>
            </a:pPr>
            <a:r>
              <a:rPr lang="sr-Latn-RS" sz="2000" dirty="0" smtClean="0">
                <a:solidFill>
                  <a:srgbClr val="FFFF66"/>
                </a:solidFill>
              </a:rPr>
              <a:t>Since </a:t>
            </a:r>
            <a:r>
              <a:rPr lang="sr-Latn-RS" sz="2000" dirty="0">
                <a:solidFill>
                  <a:srgbClr val="FFFF66"/>
                </a:solidFill>
              </a:rPr>
              <a:t>2015, the area has been on the World Heritage List </a:t>
            </a:r>
            <a:r>
              <a:rPr lang="sr-Latn-RS" sz="2000" dirty="0" smtClean="0">
                <a:solidFill>
                  <a:srgbClr val="FFFF66"/>
                </a:solidFill>
              </a:rPr>
              <a:t>based </a:t>
            </a:r>
            <a:r>
              <a:rPr lang="sr-Latn-RS" sz="2000" dirty="0">
                <a:solidFill>
                  <a:srgbClr val="FFFF66"/>
                </a:solidFill>
              </a:rPr>
              <a:t>on the fulfillment of criteria </a:t>
            </a:r>
            <a:r>
              <a:rPr lang="sr-Latn-RS" sz="2000" i="1" dirty="0">
                <a:solidFill>
                  <a:srgbClr val="FFFF66"/>
                </a:solidFill>
              </a:rPr>
              <a:t>(iii)</a:t>
            </a:r>
            <a:r>
              <a:rPr lang="sr-Latn-RS" sz="2000" dirty="0">
                <a:solidFill>
                  <a:srgbClr val="FFFF66"/>
                </a:solidFill>
              </a:rPr>
              <a:t> and </a:t>
            </a:r>
            <a:r>
              <a:rPr lang="sr-Latn-RS" sz="2000" i="1" dirty="0">
                <a:solidFill>
                  <a:srgbClr val="FFFF66"/>
                </a:solidFill>
              </a:rPr>
              <a:t>(v)</a:t>
            </a:r>
            <a:r>
              <a:rPr lang="sr-Latn-RS" sz="2000" dirty="0">
                <a:solidFill>
                  <a:srgbClr val="FFFF66"/>
                </a:solidFill>
              </a:rPr>
              <a:t>. </a:t>
            </a:r>
            <a:endParaRPr lang="en-US" sz="2000" b="1" dirty="0">
              <a:solidFill>
                <a:srgbClr val="FFFF66"/>
              </a:solidFill>
            </a:endParaRPr>
          </a:p>
          <a:p>
            <a:pPr algn="just">
              <a:spcAft>
                <a:spcPts val="1000"/>
              </a:spcAft>
            </a:pPr>
            <a:endParaRPr lang="en-US" sz="2000" dirty="0"/>
          </a:p>
          <a:p>
            <a:pPr algn="just">
              <a:spcAft>
                <a:spcPts val="1000"/>
              </a:spcAft>
            </a:pPr>
            <a:endParaRPr lang="en-US" sz="2000" dirty="0" smtClean="0"/>
          </a:p>
          <a:p>
            <a:pPr algn="just">
              <a:spcAft>
                <a:spcPts val="1000"/>
              </a:spcAft>
            </a:pPr>
            <a:endParaRPr lang="en-US" sz="2000" dirty="0" smtClean="0"/>
          </a:p>
          <a:p>
            <a:pPr algn="just">
              <a:spcAft>
                <a:spcPts val="1000"/>
              </a:spcAft>
            </a:pPr>
            <a:endParaRPr lang="en-US" sz="2000" dirty="0" smtClean="0"/>
          </a:p>
          <a:p>
            <a:pPr marL="0" indent="0" algn="just">
              <a:spcAft>
                <a:spcPts val="1000"/>
              </a:spcAft>
              <a:buNone/>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3. </a:t>
            </a:r>
            <a:r>
              <a:rPr lang="en-GB" sz="3200" dirty="0" err="1" smtClean="0"/>
              <a:t>Climats</a:t>
            </a:r>
            <a:r>
              <a:rPr lang="en-GB" sz="3200" dirty="0" smtClean="0"/>
              <a:t> Burgundy, France - Character</a:t>
            </a:r>
            <a:endParaRPr lang="en-US" sz="3200" dirty="0">
              <a:solidFill>
                <a:srgbClr val="FFFF66"/>
              </a:solidFill>
            </a:endParaRPr>
          </a:p>
        </p:txBody>
      </p:sp>
    </p:spTree>
    <p:extLst>
      <p:ext uri="{BB962C8B-B14F-4D97-AF65-F5344CB8AC3E}">
        <p14:creationId xmlns:p14="http://schemas.microsoft.com/office/powerpoint/2010/main" val="3863224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178" y="1196788"/>
            <a:ext cx="8111939" cy="5087751"/>
          </a:xfrm>
        </p:spPr>
        <p:txBody>
          <a:bodyPr>
            <a:normAutofit fontScale="62500" lnSpcReduction="20000"/>
          </a:bodyPr>
          <a:lstStyle/>
          <a:p>
            <a:pPr>
              <a:spcBef>
                <a:spcPts val="0"/>
              </a:spcBef>
              <a:spcAft>
                <a:spcPts val="600"/>
              </a:spcAft>
              <a:defRPr/>
            </a:pPr>
            <a:r>
              <a:rPr lang="sr-Latn-RS" b="1" dirty="0" smtClean="0">
                <a:cs typeface="Calibri" pitchFamily="34" charset="0"/>
              </a:rPr>
              <a:t>ANA </a:t>
            </a:r>
            <a:r>
              <a:rPr lang="sr-Latn-RS" b="1" dirty="0">
                <a:cs typeface="Calibri" pitchFamily="34" charset="0"/>
              </a:rPr>
              <a:t>STANOJEVIĆ</a:t>
            </a:r>
            <a:endParaRPr lang="en-US" b="1" dirty="0">
              <a:cs typeface="Calibri" pitchFamily="34" charset="0"/>
            </a:endParaRPr>
          </a:p>
          <a:p>
            <a:pPr>
              <a:spcBef>
                <a:spcPts val="0"/>
              </a:spcBef>
              <a:spcAft>
                <a:spcPts val="600"/>
              </a:spcAft>
              <a:defRPr/>
            </a:pPr>
            <a:r>
              <a:rPr lang="sr-Latn-RS" b="1" dirty="0">
                <a:cs typeface="Calibri" pitchFamily="34" charset="0"/>
              </a:rPr>
              <a:t>Junior Research Assistant, </a:t>
            </a:r>
            <a:r>
              <a:rPr lang="en-GB" b="1" dirty="0">
                <a:cs typeface="Calibri" pitchFamily="34" charset="0"/>
              </a:rPr>
              <a:t>PhD student, Faculty of Civil Engineering and Architecture, University of Nis, </a:t>
            </a:r>
            <a:r>
              <a:rPr lang="sr-Latn-RS" b="1" dirty="0">
                <a:cs typeface="Calibri" pitchFamily="34" charset="0"/>
              </a:rPr>
              <a:t>Serbia, </a:t>
            </a:r>
            <a:r>
              <a:rPr lang="sr-Latn-RS" b="1" dirty="0">
                <a:solidFill>
                  <a:srgbClr val="FFFF66"/>
                </a:solidFill>
                <a:cs typeface="Calibri" pitchFamily="34" charset="0"/>
                <a:hlinkClick r:id="rId2"/>
              </a:rPr>
              <a:t>ana.stanojevic</a:t>
            </a:r>
            <a:r>
              <a:rPr lang="en-US" b="1" dirty="0">
                <a:solidFill>
                  <a:srgbClr val="FFFF66"/>
                </a:solidFill>
                <a:cs typeface="Calibri" pitchFamily="34" charset="0"/>
                <a:hlinkClick r:id="rId2"/>
              </a:rPr>
              <a:t>@gaf.ni.ac.rs</a:t>
            </a:r>
            <a:r>
              <a:rPr lang="en-GB" b="1" dirty="0">
                <a:solidFill>
                  <a:srgbClr val="FFFF66"/>
                </a:solidFill>
                <a:cs typeface="Calibri" pitchFamily="34" charset="0"/>
              </a:rPr>
              <a:t> </a:t>
            </a:r>
          </a:p>
          <a:p>
            <a:pPr>
              <a:spcBef>
                <a:spcPts val="0"/>
              </a:spcBef>
              <a:spcAft>
                <a:spcPts val="600"/>
              </a:spcAft>
              <a:defRPr/>
            </a:pPr>
            <a:endParaRPr lang="en-US" b="1" dirty="0">
              <a:cs typeface="Calibri" pitchFamily="34" charset="0"/>
            </a:endParaRPr>
          </a:p>
          <a:p>
            <a:pPr>
              <a:spcBef>
                <a:spcPts val="0"/>
              </a:spcBef>
              <a:spcAft>
                <a:spcPts val="600"/>
              </a:spcAft>
              <a:defRPr/>
            </a:pPr>
            <a:r>
              <a:rPr lang="sr-Latn-RS" b="1" dirty="0">
                <a:cs typeface="Calibri" pitchFamily="34" charset="0"/>
              </a:rPr>
              <a:t>BRANKO AJ TURNŠEK</a:t>
            </a:r>
            <a:endParaRPr lang="en-US" b="1" dirty="0">
              <a:cs typeface="Calibri" pitchFamily="34" charset="0"/>
            </a:endParaRPr>
          </a:p>
          <a:p>
            <a:pPr>
              <a:spcBef>
                <a:spcPts val="0"/>
              </a:spcBef>
              <a:spcAft>
                <a:spcPts val="600"/>
              </a:spcAft>
              <a:defRPr/>
            </a:pPr>
            <a:r>
              <a:rPr lang="en-GB" b="1" dirty="0">
                <a:cs typeface="Calibri" pitchFamily="34" charset="0"/>
              </a:rPr>
              <a:t>PhD, Associate Professor, Faculty of Civil Engineering and Architecture, University of Nis, </a:t>
            </a:r>
            <a:r>
              <a:rPr lang="sr-Latn-RS" b="1" dirty="0">
                <a:cs typeface="Calibri" pitchFamily="34" charset="0"/>
              </a:rPr>
              <a:t>Serbia</a:t>
            </a:r>
            <a:r>
              <a:rPr lang="en-GB" b="1" dirty="0">
                <a:cs typeface="Calibri" pitchFamily="34" charset="0"/>
              </a:rPr>
              <a:t>, </a:t>
            </a:r>
            <a:r>
              <a:rPr lang="en-GB" b="1" dirty="0">
                <a:cs typeface="Calibri" pitchFamily="34" charset="0"/>
                <a:hlinkClick r:id="rId3"/>
              </a:rPr>
              <a:t>ajbranko@yahoo.com</a:t>
            </a:r>
            <a:endParaRPr lang="sr-Latn-RS" b="1" dirty="0">
              <a:cs typeface="Calibri" pitchFamily="34" charset="0"/>
            </a:endParaRPr>
          </a:p>
          <a:p>
            <a:pPr>
              <a:spcBef>
                <a:spcPts val="0"/>
              </a:spcBef>
              <a:spcAft>
                <a:spcPts val="600"/>
              </a:spcAft>
              <a:defRPr/>
            </a:pPr>
            <a:endParaRPr lang="sr-Latn-RS" b="1" dirty="0">
              <a:cs typeface="Calibri" pitchFamily="34" charset="0"/>
            </a:endParaRPr>
          </a:p>
          <a:p>
            <a:pPr>
              <a:spcBef>
                <a:spcPts val="0"/>
              </a:spcBef>
              <a:spcAft>
                <a:spcPts val="600"/>
              </a:spcAft>
              <a:defRPr/>
            </a:pPr>
            <a:r>
              <a:rPr lang="sr-Latn-RS" b="1" dirty="0">
                <a:cs typeface="Calibri" pitchFamily="34" charset="0"/>
              </a:rPr>
              <a:t>LJILJANA JEVREMOVIĆ</a:t>
            </a:r>
            <a:endParaRPr lang="en-US" b="1" dirty="0">
              <a:cs typeface="Calibri" pitchFamily="34" charset="0"/>
            </a:endParaRPr>
          </a:p>
          <a:p>
            <a:pPr>
              <a:spcBef>
                <a:spcPts val="0"/>
              </a:spcBef>
              <a:spcAft>
                <a:spcPts val="600"/>
              </a:spcAft>
              <a:defRPr/>
            </a:pPr>
            <a:r>
              <a:rPr lang="en-GB" b="1" dirty="0">
                <a:cs typeface="Calibri" pitchFamily="34" charset="0"/>
              </a:rPr>
              <a:t>PhD candidate, Teaching Assistant, Faculty of Civil Engineering and Architecture, University of Nis, </a:t>
            </a:r>
            <a:r>
              <a:rPr lang="sr-Latn-RS" b="1" dirty="0">
                <a:cs typeface="Calibri" pitchFamily="34" charset="0"/>
              </a:rPr>
              <a:t>Serbia, </a:t>
            </a:r>
            <a:r>
              <a:rPr lang="en-GB" b="1" dirty="0">
                <a:cs typeface="Calibri" pitchFamily="34" charset="0"/>
                <a:hlinkClick r:id="rId4"/>
              </a:rPr>
              <a:t>jevremovicljiljana@gmail.com</a:t>
            </a:r>
            <a:r>
              <a:rPr lang="en-GB" b="1" dirty="0">
                <a:cs typeface="Calibri" pitchFamily="34" charset="0"/>
              </a:rPr>
              <a:t> </a:t>
            </a:r>
          </a:p>
          <a:p>
            <a:pPr marL="0" indent="0">
              <a:spcBef>
                <a:spcPts val="0"/>
              </a:spcBef>
              <a:spcAft>
                <a:spcPts val="600"/>
              </a:spcAft>
              <a:buNone/>
              <a:defRPr/>
            </a:pPr>
            <a:endParaRPr lang="en-GB" b="1" dirty="0">
              <a:cs typeface="Calibri" pitchFamily="34" charset="0"/>
            </a:endParaRPr>
          </a:p>
          <a:p>
            <a:pPr>
              <a:spcBef>
                <a:spcPts val="0"/>
              </a:spcBef>
              <a:spcAft>
                <a:spcPts val="600"/>
              </a:spcAft>
              <a:defRPr/>
            </a:pPr>
            <a:r>
              <a:rPr lang="en-GB" b="1" dirty="0">
                <a:cs typeface="Calibri" pitchFamily="34" charset="0"/>
              </a:rPr>
              <a:t>MARINA JORDANOVI</a:t>
            </a:r>
            <a:r>
              <a:rPr lang="sr-Latn-RS" b="1" dirty="0">
                <a:cs typeface="Calibri" pitchFamily="34" charset="0"/>
              </a:rPr>
              <a:t>Ć</a:t>
            </a:r>
          </a:p>
          <a:p>
            <a:pPr>
              <a:spcBef>
                <a:spcPts val="0"/>
              </a:spcBef>
              <a:spcAft>
                <a:spcPts val="600"/>
              </a:spcAft>
              <a:defRPr/>
            </a:pPr>
            <a:r>
              <a:rPr lang="sr-Latn-RS" b="1" dirty="0">
                <a:cs typeface="Calibri" pitchFamily="34" charset="0"/>
              </a:rPr>
              <a:t>PhD Student, Faculty of Civil Engineering and Architecture, University of Nis, Serbia, </a:t>
            </a:r>
            <a:r>
              <a:rPr lang="sr-Latn-RS" b="1" dirty="0">
                <a:cs typeface="Calibri" pitchFamily="34" charset="0"/>
                <a:hlinkClick r:id="rId5"/>
              </a:rPr>
              <a:t>marinajordanovic@gmail.com</a:t>
            </a:r>
            <a:endParaRPr lang="sr-Latn-RS" b="1" dirty="0">
              <a:cs typeface="Calibri" pitchFamily="34" charset="0"/>
            </a:endParaRPr>
          </a:p>
          <a:p>
            <a:pPr marL="0" indent="0">
              <a:spcBef>
                <a:spcPts val="0"/>
              </a:spcBef>
              <a:spcAft>
                <a:spcPts val="600"/>
              </a:spcAft>
              <a:buNone/>
              <a:defRPr/>
            </a:pPr>
            <a:endParaRPr lang="sr-Latn-RS" b="1" dirty="0">
              <a:cs typeface="Calibri" pitchFamily="34" charset="0"/>
            </a:endParaRPr>
          </a:p>
          <a:p>
            <a:pPr>
              <a:spcBef>
                <a:spcPts val="0"/>
              </a:spcBef>
              <a:spcAft>
                <a:spcPts val="600"/>
              </a:spcAft>
              <a:defRPr/>
            </a:pPr>
            <a:r>
              <a:rPr lang="sr-Latn-RS" b="1" dirty="0">
                <a:cs typeface="Calibri" pitchFamily="34" charset="0"/>
              </a:rPr>
              <a:t>ISIDORA ĐORĐEVIĆ</a:t>
            </a:r>
          </a:p>
          <a:p>
            <a:pPr>
              <a:spcBef>
                <a:spcPts val="0"/>
              </a:spcBef>
              <a:spcAft>
                <a:spcPts val="600"/>
              </a:spcAft>
              <a:defRPr/>
            </a:pPr>
            <a:r>
              <a:rPr lang="sr-Latn-RS" b="1" dirty="0">
                <a:cs typeface="Calibri" pitchFamily="34" charset="0"/>
              </a:rPr>
              <a:t>PhD Student, Scholarship holder of Ministry of Education, Science and Technological Development, </a:t>
            </a:r>
            <a:r>
              <a:rPr lang="en-US" b="1" dirty="0">
                <a:cs typeface="Calibri" pitchFamily="34" charset="0"/>
              </a:rPr>
              <a:t>Faculty of Civil Engineering and Architecture, University of Nis, Serbia,</a:t>
            </a:r>
            <a:r>
              <a:rPr lang="sr-Latn-RS" b="1" dirty="0">
                <a:cs typeface="Calibri" pitchFamily="34" charset="0"/>
              </a:rPr>
              <a:t> </a:t>
            </a:r>
            <a:r>
              <a:rPr lang="sr-Latn-RS" b="1" dirty="0">
                <a:cs typeface="Calibri" pitchFamily="34" charset="0"/>
                <a:hlinkClick r:id="rId6"/>
              </a:rPr>
              <a:t>isidoradjordjevic7@gmail.com</a:t>
            </a:r>
            <a:endParaRPr lang="sr-Latn-RS" b="1" dirty="0">
              <a:cs typeface="Calibri" pitchFamily="34" charset="0"/>
            </a:endParaRPr>
          </a:p>
          <a:p>
            <a:endParaRPr lang="en-US" dirty="0"/>
          </a:p>
        </p:txBody>
      </p:sp>
    </p:spTree>
    <p:extLst>
      <p:ext uri="{BB962C8B-B14F-4D97-AF65-F5344CB8AC3E}">
        <p14:creationId xmlns:p14="http://schemas.microsoft.com/office/powerpoint/2010/main" val="3203504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d You Know? Understanding Climat vs Terroir in Burgu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39" y="1045848"/>
            <a:ext cx="3947590" cy="279975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he &quot;Climats de Bourgogne&quot; now classified as a Unesco World Heritage site"/>
          <p:cNvPicPr>
            <a:picLocks noChangeAspect="1" noChangeArrowheads="1"/>
          </p:cNvPicPr>
          <p:nvPr/>
        </p:nvPicPr>
        <p:blipFill rotWithShape="1">
          <a:blip r:embed="rId3">
            <a:extLst>
              <a:ext uri="{28A0092B-C50C-407E-A947-70E740481C1C}">
                <a14:useLocalDpi xmlns:a14="http://schemas.microsoft.com/office/drawing/2010/main" val="0"/>
              </a:ext>
            </a:extLst>
          </a:blip>
          <a:srcRect r="20740" b="6937"/>
          <a:stretch/>
        </p:blipFill>
        <p:spPr bwMode="auto">
          <a:xfrm>
            <a:off x="261339" y="4037292"/>
            <a:ext cx="3974485" cy="260555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1" descr="https://whc.unesco.org/uploads/thumbs/site_1425_0055-750-0-20150727113231.jpg"/>
          <p:cNvPicPr>
            <a:picLocks noChangeAspect="1" noChangeArrowheads="1"/>
          </p:cNvPicPr>
          <p:nvPr/>
        </p:nvPicPr>
        <p:blipFill rotWithShape="1">
          <a:blip r:embed="rId4">
            <a:extLst>
              <a:ext uri="{28A0092B-C50C-407E-A947-70E740481C1C}">
                <a14:useLocalDpi xmlns:a14="http://schemas.microsoft.com/office/drawing/2010/main" val="0"/>
              </a:ext>
            </a:extLst>
          </a:blip>
          <a:srcRect t="7182"/>
          <a:stretch/>
        </p:blipFill>
        <p:spPr bwMode="auto">
          <a:xfrm>
            <a:off x="4349246" y="1048870"/>
            <a:ext cx="4512368" cy="27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Gallery: Climats, terroirs of Burgundy (France), WHC 2015 | UNESCO"/>
          <p:cNvPicPr>
            <a:picLocks noChangeAspect="1" noChangeArrowheads="1"/>
          </p:cNvPicPr>
          <p:nvPr/>
        </p:nvPicPr>
        <p:blipFill rotWithShape="1">
          <a:blip r:embed="rId5">
            <a:extLst>
              <a:ext uri="{28A0092B-C50C-407E-A947-70E740481C1C}">
                <a14:useLocalDpi xmlns:a14="http://schemas.microsoft.com/office/drawing/2010/main" val="0"/>
              </a:ext>
            </a:extLst>
          </a:blip>
          <a:srcRect l="2821" r="6480"/>
          <a:stretch/>
        </p:blipFill>
        <p:spPr bwMode="auto">
          <a:xfrm>
            <a:off x="4343400" y="4037292"/>
            <a:ext cx="4518214" cy="25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84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en-GB" sz="2000" dirty="0"/>
              <a:t>The area includes the Castle of Cavour and five wine-growing regions in the southern part of Piedmont, between the river Po and the </a:t>
            </a:r>
            <a:r>
              <a:rPr lang="en-GB" sz="2000" dirty="0" err="1"/>
              <a:t>Ligurian</a:t>
            </a:r>
            <a:r>
              <a:rPr lang="en-GB" sz="2000" dirty="0"/>
              <a:t> </a:t>
            </a:r>
            <a:r>
              <a:rPr lang="en-GB" sz="2000" dirty="0" smtClean="0"/>
              <a:t>Apennines;</a:t>
            </a:r>
          </a:p>
          <a:p>
            <a:pPr algn="just">
              <a:spcAft>
                <a:spcPts val="1000"/>
              </a:spcAft>
            </a:pPr>
            <a:r>
              <a:rPr lang="en-GB" sz="2000" dirty="0" smtClean="0"/>
              <a:t>Research </a:t>
            </a:r>
            <a:r>
              <a:rPr lang="en-GB" sz="2000" dirty="0"/>
              <a:t>shows that the earliest traces of winemaking in this area date back to the fifth century BC, while the area was important for wine production during the Roman </a:t>
            </a:r>
            <a:r>
              <a:rPr lang="en-GB" sz="2000" dirty="0" smtClean="0"/>
              <a:t>Empire;</a:t>
            </a:r>
          </a:p>
          <a:p>
            <a:pPr algn="just">
              <a:spcAft>
                <a:spcPts val="1000"/>
              </a:spcAft>
            </a:pPr>
            <a:r>
              <a:rPr lang="en-GB" sz="2000" dirty="0"/>
              <a:t>Since the 19th century, the area has been especially important in the wine </a:t>
            </a:r>
            <a:r>
              <a:rPr lang="en-GB" sz="2000" dirty="0" smtClean="0"/>
              <a:t>market;</a:t>
            </a:r>
          </a:p>
          <a:p>
            <a:pPr algn="just">
              <a:spcAft>
                <a:spcPts val="1000"/>
              </a:spcAft>
            </a:pPr>
            <a:r>
              <a:rPr lang="en-GB" sz="2000" dirty="0">
                <a:solidFill>
                  <a:srgbClr val="FFFF66"/>
                </a:solidFill>
              </a:rPr>
              <a:t>Since 2014, it has been under UNESCO protection based on the </a:t>
            </a:r>
            <a:r>
              <a:rPr lang="en-GB" sz="2000" dirty="0" err="1">
                <a:solidFill>
                  <a:srgbClr val="FFFF66"/>
                </a:solidFill>
              </a:rPr>
              <a:t>fulfillment</a:t>
            </a:r>
            <a:r>
              <a:rPr lang="en-GB" sz="2000" dirty="0">
                <a:solidFill>
                  <a:srgbClr val="FFFF66"/>
                </a:solidFill>
              </a:rPr>
              <a:t> of criteria </a:t>
            </a:r>
            <a:r>
              <a:rPr lang="en-GB" sz="2000" i="1" dirty="0">
                <a:solidFill>
                  <a:srgbClr val="FFFF66"/>
                </a:solidFill>
              </a:rPr>
              <a:t>(iii)</a:t>
            </a:r>
            <a:r>
              <a:rPr lang="en-GB" sz="2000" dirty="0">
                <a:solidFill>
                  <a:srgbClr val="FFFF66"/>
                </a:solidFill>
              </a:rPr>
              <a:t> and </a:t>
            </a:r>
            <a:r>
              <a:rPr lang="en-GB" sz="2000" i="1" dirty="0">
                <a:solidFill>
                  <a:srgbClr val="FFFF66"/>
                </a:solidFill>
              </a:rPr>
              <a:t>(v)</a:t>
            </a:r>
            <a:r>
              <a:rPr lang="en-GB" sz="2000" dirty="0">
                <a:solidFill>
                  <a:srgbClr val="FFFF66"/>
                </a:solidFill>
              </a:rPr>
              <a:t>.</a:t>
            </a:r>
            <a:endParaRPr lang="en-GB" sz="2000" dirty="0" smtClean="0">
              <a:solidFill>
                <a:srgbClr val="FFFF66"/>
              </a:solidFill>
            </a:endParaRPr>
          </a:p>
          <a:p>
            <a:pPr algn="just">
              <a:spcAft>
                <a:spcPts val="1000"/>
              </a:spcAft>
            </a:pPr>
            <a:endParaRPr lang="en-GB" sz="2000" dirty="0" smtClean="0"/>
          </a:p>
          <a:p>
            <a:pPr algn="just">
              <a:spcAft>
                <a:spcPts val="1000"/>
              </a:spcAft>
            </a:pPr>
            <a:endParaRPr lang="en-GB" sz="2000" dirty="0" smtClean="0"/>
          </a:p>
          <a:p>
            <a:pPr algn="just">
              <a:spcAft>
                <a:spcPts val="1000"/>
              </a:spcAft>
            </a:pPr>
            <a:endParaRPr lang="en-US" sz="2000" dirty="0" smtClean="0"/>
          </a:p>
          <a:p>
            <a:pPr algn="just">
              <a:spcAft>
                <a:spcPts val="1000"/>
              </a:spcAft>
            </a:pPr>
            <a:endParaRPr lang="en-US" sz="2000" dirty="0" smtClean="0"/>
          </a:p>
          <a:p>
            <a:pPr algn="just">
              <a:spcAft>
                <a:spcPts val="1000"/>
              </a:spcAft>
            </a:pPr>
            <a:endParaRPr lang="en-US" sz="2000" dirty="0" smtClean="0"/>
          </a:p>
          <a:p>
            <a:pPr marL="0" indent="0" algn="just">
              <a:spcAft>
                <a:spcPts val="1000"/>
              </a:spcAft>
              <a:buNone/>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4.</a:t>
            </a:r>
            <a:r>
              <a:rPr lang="en-US" sz="3200" dirty="0" smtClean="0"/>
              <a:t>Landscape </a:t>
            </a:r>
            <a:r>
              <a:rPr lang="en-US" sz="3200" dirty="0"/>
              <a:t>of </a:t>
            </a:r>
            <a:r>
              <a:rPr lang="en-US" sz="3200" dirty="0" smtClean="0"/>
              <a:t>Piedmont, Italy - History</a:t>
            </a:r>
            <a:endParaRPr lang="en-US" sz="3200" dirty="0"/>
          </a:p>
        </p:txBody>
      </p:sp>
    </p:spTree>
    <p:extLst>
      <p:ext uri="{BB962C8B-B14F-4D97-AF65-F5344CB8AC3E}">
        <p14:creationId xmlns:p14="http://schemas.microsoft.com/office/powerpoint/2010/main" val="2310587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5098603"/>
          </a:xfrm>
        </p:spPr>
        <p:txBody>
          <a:bodyPr>
            <a:noAutofit/>
          </a:bodyPr>
          <a:lstStyle/>
          <a:p>
            <a:pPr algn="just">
              <a:spcAft>
                <a:spcPts val="1000"/>
              </a:spcAft>
            </a:pPr>
            <a:r>
              <a:rPr lang="en-GB" sz="2000" dirty="0"/>
              <a:t>The region is famous for red wines made from grapes </a:t>
            </a:r>
            <a:r>
              <a:rPr lang="en-GB" sz="2000" i="1" dirty="0" err="1">
                <a:solidFill>
                  <a:srgbClr val="FFFF66"/>
                </a:solidFill>
              </a:rPr>
              <a:t>Nebbiolo</a:t>
            </a:r>
            <a:r>
              <a:rPr lang="en-GB" sz="2000" i="1" dirty="0">
                <a:solidFill>
                  <a:srgbClr val="FFFF66"/>
                </a:solidFill>
              </a:rPr>
              <a:t>, </a:t>
            </a:r>
            <a:r>
              <a:rPr lang="en-GB" sz="2000" i="1" dirty="0" err="1">
                <a:solidFill>
                  <a:srgbClr val="FFFF66"/>
                </a:solidFill>
              </a:rPr>
              <a:t>Barbera</a:t>
            </a:r>
            <a:r>
              <a:rPr lang="en-GB" sz="2000" i="1" dirty="0">
                <a:solidFill>
                  <a:srgbClr val="FFFF66"/>
                </a:solidFill>
              </a:rPr>
              <a:t>, </a:t>
            </a:r>
            <a:r>
              <a:rPr lang="en-GB" sz="2000" i="1" dirty="0" err="1">
                <a:solidFill>
                  <a:srgbClr val="FFFF66"/>
                </a:solidFill>
              </a:rPr>
              <a:t>Dolcetto</a:t>
            </a:r>
            <a:r>
              <a:rPr lang="en-GB" sz="2000" dirty="0">
                <a:solidFill>
                  <a:srgbClr val="FFFF66"/>
                </a:solidFill>
              </a:rPr>
              <a:t>, </a:t>
            </a:r>
            <a:r>
              <a:rPr lang="en-GB" sz="2000" dirty="0"/>
              <a:t>and white wines made from </a:t>
            </a:r>
            <a:r>
              <a:rPr lang="en-GB" sz="2000" i="1" dirty="0" err="1">
                <a:solidFill>
                  <a:srgbClr val="FFFF66"/>
                </a:solidFill>
              </a:rPr>
              <a:t>Cortese</a:t>
            </a:r>
            <a:r>
              <a:rPr lang="en-GB" sz="2000" i="1" dirty="0">
                <a:solidFill>
                  <a:srgbClr val="FFFF66"/>
                </a:solidFill>
              </a:rPr>
              <a:t>, </a:t>
            </a:r>
            <a:r>
              <a:rPr lang="en-GB" sz="2000" i="1" dirty="0" err="1">
                <a:solidFill>
                  <a:srgbClr val="FFFF66"/>
                </a:solidFill>
              </a:rPr>
              <a:t>Arneis</a:t>
            </a:r>
            <a:r>
              <a:rPr lang="en-GB" sz="2000" i="1" dirty="0">
                <a:solidFill>
                  <a:srgbClr val="FFFF66"/>
                </a:solidFill>
              </a:rPr>
              <a:t>, and </a:t>
            </a:r>
            <a:r>
              <a:rPr lang="en-GB" sz="2000" i="1" dirty="0" err="1" smtClean="0">
                <a:solidFill>
                  <a:srgbClr val="FFFF66"/>
                </a:solidFill>
              </a:rPr>
              <a:t>Moscato</a:t>
            </a:r>
            <a:r>
              <a:rPr lang="en-GB" sz="2000" i="1" dirty="0" smtClean="0">
                <a:solidFill>
                  <a:srgbClr val="FFFF66"/>
                </a:solidFill>
              </a:rPr>
              <a:t>;</a:t>
            </a:r>
          </a:p>
          <a:p>
            <a:pPr algn="just">
              <a:spcAft>
                <a:spcPts val="1000"/>
              </a:spcAft>
            </a:pPr>
            <a:r>
              <a:rPr lang="en-GB" sz="2000" dirty="0"/>
              <a:t>The vineyards are built on slopes located at an altitude of between 150 to 450m above sea </a:t>
            </a:r>
            <a:r>
              <a:rPr lang="en-GB" sz="2000" dirty="0" smtClean="0"/>
              <a:t>level;</a:t>
            </a:r>
          </a:p>
          <a:p>
            <a:pPr algn="just">
              <a:spcAft>
                <a:spcPts val="1000"/>
              </a:spcAft>
            </a:pPr>
            <a:r>
              <a:rPr lang="en-GB" sz="2000" dirty="0"/>
              <a:t>The area is authentic from exceptional natural and cultural values, not only because of the long tradition of making wine and growing vines, but also because of cultivated hillsides, vernacular </a:t>
            </a:r>
            <a:r>
              <a:rPr lang="en-GB" sz="2000" dirty="0" smtClean="0"/>
              <a:t>architecture, </a:t>
            </a:r>
            <a:r>
              <a:rPr lang="en-GB" sz="2000" dirty="0"/>
              <a:t>castles, numerous farms, wine cellars, churches, and cellars for commercialization. wines in populated </a:t>
            </a:r>
            <a:r>
              <a:rPr lang="en-GB" sz="2000" dirty="0" smtClean="0"/>
              <a:t>areas; </a:t>
            </a:r>
          </a:p>
          <a:p>
            <a:pPr algn="just">
              <a:spcAft>
                <a:spcPts val="1000"/>
              </a:spcAft>
            </a:pPr>
            <a:r>
              <a:rPr lang="en-GB" sz="2000" dirty="0"/>
              <a:t>Wine culture is the basic highlight of this area and is reflected in the evolution of winemaking, wine quality, wine routes, wine museums, and cellars, which attract a large number of tourists. </a:t>
            </a:r>
            <a:endParaRPr lang="en-GB" sz="2000" dirty="0" smtClean="0">
              <a:solidFill>
                <a:srgbClr val="FFFF66"/>
              </a:solidFill>
            </a:endParaRPr>
          </a:p>
          <a:p>
            <a:pPr algn="just">
              <a:spcAft>
                <a:spcPts val="1000"/>
              </a:spcAft>
            </a:pPr>
            <a:endParaRPr lang="en-GB" sz="2000" dirty="0" smtClean="0"/>
          </a:p>
          <a:p>
            <a:pPr algn="just">
              <a:spcAft>
                <a:spcPts val="1000"/>
              </a:spcAft>
            </a:pPr>
            <a:endParaRPr lang="en-GB" sz="2000" dirty="0" smtClean="0"/>
          </a:p>
          <a:p>
            <a:pPr algn="just">
              <a:spcAft>
                <a:spcPts val="1000"/>
              </a:spcAft>
            </a:pPr>
            <a:endParaRPr lang="en-US" sz="2000" dirty="0" smtClean="0"/>
          </a:p>
          <a:p>
            <a:pPr algn="just">
              <a:spcAft>
                <a:spcPts val="1000"/>
              </a:spcAft>
            </a:pPr>
            <a:endParaRPr lang="en-US" sz="2000" dirty="0" smtClean="0"/>
          </a:p>
          <a:p>
            <a:pPr algn="just">
              <a:spcAft>
                <a:spcPts val="1000"/>
              </a:spcAft>
            </a:pPr>
            <a:endParaRPr lang="en-US" sz="2000" dirty="0" smtClean="0"/>
          </a:p>
          <a:p>
            <a:pPr marL="0" indent="0" algn="just">
              <a:spcAft>
                <a:spcPts val="1000"/>
              </a:spcAft>
              <a:buNone/>
            </a:pPr>
            <a:endParaRPr lang="en-GB" sz="2000" dirty="0" smtClean="0"/>
          </a:p>
        </p:txBody>
      </p:sp>
      <p:sp>
        <p:nvSpPr>
          <p:cNvPr id="3" name="Title 2"/>
          <p:cNvSpPr>
            <a:spLocks noGrp="1"/>
          </p:cNvSpPr>
          <p:nvPr>
            <p:ph type="title"/>
          </p:nvPr>
        </p:nvSpPr>
        <p:spPr>
          <a:xfrm>
            <a:off x="830354" y="927847"/>
            <a:ext cx="8959104" cy="766482"/>
          </a:xfrm>
        </p:spPr>
        <p:txBody>
          <a:bodyPr>
            <a:noAutofit/>
          </a:bodyPr>
          <a:lstStyle/>
          <a:p>
            <a:r>
              <a:rPr lang="en-GB" sz="3200" dirty="0" smtClean="0"/>
              <a:t>4.</a:t>
            </a:r>
            <a:r>
              <a:rPr lang="en-US" sz="3200" dirty="0" smtClean="0"/>
              <a:t>Landscape </a:t>
            </a:r>
            <a:r>
              <a:rPr lang="en-US" sz="3200" dirty="0"/>
              <a:t>of </a:t>
            </a:r>
            <a:r>
              <a:rPr lang="en-US" sz="3200" dirty="0" smtClean="0"/>
              <a:t>Piedmont, Italy - Character</a:t>
            </a:r>
            <a:endParaRPr lang="en-US" sz="3200" dirty="0"/>
          </a:p>
        </p:txBody>
      </p:sp>
    </p:spTree>
    <p:extLst>
      <p:ext uri="{BB962C8B-B14F-4D97-AF65-F5344CB8AC3E}">
        <p14:creationId xmlns:p14="http://schemas.microsoft.com/office/powerpoint/2010/main" val="515821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edmont | SevenFifty Dai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340" y="894126"/>
            <a:ext cx="3984562" cy="298842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ow to plan a trip to Piedmont wine region in Ita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41" y="4062661"/>
            <a:ext cx="3984562" cy="279533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Langhe, Piedmont, Italy. Autumn landscape - Langhe, Piedmont, Italy. Autumn  landsca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089"/>
          <a:stretch/>
        </p:blipFill>
        <p:spPr bwMode="auto">
          <a:xfrm>
            <a:off x="4389120" y="4062661"/>
            <a:ext cx="4621870" cy="280051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Vineyard Landscape of Piedmont, Langhe-Roero and Monferrato, Unesco Italy -  GoVisity.com"/>
          <p:cNvPicPr>
            <a:picLocks noChangeAspect="1" noChangeArrowheads="1"/>
          </p:cNvPicPr>
          <p:nvPr/>
        </p:nvPicPr>
        <p:blipFill rotWithShape="1">
          <a:blip r:embed="rId5">
            <a:extLst>
              <a:ext uri="{28A0092B-C50C-407E-A947-70E740481C1C}">
                <a14:useLocalDpi xmlns:a14="http://schemas.microsoft.com/office/drawing/2010/main" val="0"/>
              </a:ext>
            </a:extLst>
          </a:blip>
          <a:srcRect l="14600"/>
          <a:stretch/>
        </p:blipFill>
        <p:spPr bwMode="auto">
          <a:xfrm>
            <a:off x="4370294" y="893808"/>
            <a:ext cx="4640696" cy="298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43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34671"/>
            <a:ext cx="8246410" cy="5123329"/>
          </a:xfrm>
        </p:spPr>
        <p:txBody>
          <a:bodyPr>
            <a:normAutofit/>
          </a:bodyPr>
          <a:lstStyle/>
          <a:p>
            <a:r>
              <a:rPr lang="en-GB" sz="2000" dirty="0"/>
              <a:t>The conducted comparative analysis led to the </a:t>
            </a:r>
            <a:r>
              <a:rPr lang="en-GB" sz="2000" dirty="0" smtClean="0"/>
              <a:t>following:</a:t>
            </a:r>
          </a:p>
          <a:p>
            <a:pPr marL="174625" indent="-174625">
              <a:spcAft>
                <a:spcPts val="1200"/>
              </a:spcAft>
              <a:buFont typeface="+mj-lt"/>
              <a:buAutoNum type="arabicPeriod"/>
            </a:pPr>
            <a:r>
              <a:rPr lang="en-GB" sz="2000" dirty="0" smtClean="0"/>
              <a:t>examples </a:t>
            </a:r>
            <a:r>
              <a:rPr lang="en-GB" sz="2000" dirty="0"/>
              <a:t>are included in the UNESCO list </a:t>
            </a:r>
            <a:r>
              <a:rPr lang="en-GB" sz="2000" dirty="0" smtClean="0"/>
              <a:t>due to criteria </a:t>
            </a:r>
            <a:r>
              <a:rPr lang="en-GB" sz="2000" i="1" dirty="0"/>
              <a:t>(iii)</a:t>
            </a:r>
            <a:r>
              <a:rPr lang="en-GB" sz="2000" dirty="0"/>
              <a:t> and </a:t>
            </a:r>
            <a:r>
              <a:rPr lang="en-GB" sz="2000" i="1" dirty="0"/>
              <a:t>(v</a:t>
            </a:r>
            <a:r>
              <a:rPr lang="en-GB" sz="2000" i="1" dirty="0" smtClean="0"/>
              <a:t>)</a:t>
            </a:r>
            <a:r>
              <a:rPr lang="en-GB" sz="2000" dirty="0" smtClean="0"/>
              <a:t>;</a:t>
            </a:r>
          </a:p>
          <a:p>
            <a:pPr marL="174625" indent="-174625">
              <a:spcAft>
                <a:spcPts val="1200"/>
              </a:spcAft>
              <a:buFont typeface="+mj-lt"/>
              <a:buAutoNum type="arabicPeriod"/>
            </a:pPr>
            <a:r>
              <a:rPr lang="en-GB" sz="2000" dirty="0" smtClean="0"/>
              <a:t>examples </a:t>
            </a:r>
            <a:r>
              <a:rPr lang="en-GB" sz="2000" dirty="0"/>
              <a:t>show characteristics that can be universal when it comes to wine production and </a:t>
            </a:r>
            <a:r>
              <a:rPr lang="en-GB" sz="2000" dirty="0" smtClean="0"/>
              <a:t>viticulture-</a:t>
            </a:r>
            <a:r>
              <a:rPr lang="en-GB" sz="2000" dirty="0" smtClean="0">
                <a:solidFill>
                  <a:srgbClr val="FFFF66"/>
                </a:solidFill>
              </a:rPr>
              <a:t>the </a:t>
            </a:r>
            <a:r>
              <a:rPr lang="en-GB" sz="2000" dirty="0">
                <a:solidFill>
                  <a:srgbClr val="FFFF66"/>
                </a:solidFill>
              </a:rPr>
              <a:t>possibility of </a:t>
            </a:r>
            <a:r>
              <a:rPr lang="en-GB" sz="2000" dirty="0" smtClean="0">
                <a:solidFill>
                  <a:srgbClr val="FFFF66"/>
                </a:solidFill>
              </a:rPr>
              <a:t>considering </a:t>
            </a:r>
            <a:r>
              <a:rPr lang="en-GB" sz="2000" dirty="0">
                <a:solidFill>
                  <a:srgbClr val="FFFF66"/>
                </a:solidFill>
              </a:rPr>
              <a:t>other vineyard territories for </a:t>
            </a:r>
            <a:r>
              <a:rPr lang="en-GB" sz="2000" dirty="0" err="1">
                <a:solidFill>
                  <a:srgbClr val="FFFF66"/>
                </a:solidFill>
              </a:rPr>
              <a:t>enrollment</a:t>
            </a:r>
            <a:r>
              <a:rPr lang="en-GB" sz="2000" dirty="0">
                <a:solidFill>
                  <a:srgbClr val="FFFF66"/>
                </a:solidFill>
              </a:rPr>
              <a:t> in World </a:t>
            </a:r>
            <a:r>
              <a:rPr lang="en-GB" sz="2000" dirty="0" smtClean="0">
                <a:solidFill>
                  <a:srgbClr val="FFFF66"/>
                </a:solidFill>
              </a:rPr>
              <a:t>H. </a:t>
            </a:r>
            <a:r>
              <a:rPr lang="en-GB" sz="2000" dirty="0">
                <a:solidFill>
                  <a:srgbClr val="FFFF66"/>
                </a:solidFill>
              </a:rPr>
              <a:t>List;</a:t>
            </a:r>
            <a:endParaRPr lang="en-US" sz="2000" dirty="0">
              <a:solidFill>
                <a:srgbClr val="FFFF66"/>
              </a:solidFill>
            </a:endParaRPr>
          </a:p>
          <a:p>
            <a:pPr marL="174625" indent="-174625">
              <a:spcAft>
                <a:spcPts val="1200"/>
              </a:spcAft>
              <a:buFont typeface="+mj-lt"/>
              <a:buAutoNum type="arabicPeriod"/>
            </a:pPr>
            <a:r>
              <a:rPr lang="en-GB" sz="2000" dirty="0" smtClean="0"/>
              <a:t>in </a:t>
            </a:r>
            <a:r>
              <a:rPr lang="en-GB" sz="2000" dirty="0"/>
              <a:t>terms of natural elements </a:t>
            </a:r>
            <a:r>
              <a:rPr lang="en-GB" sz="2000" dirty="0" smtClean="0"/>
              <a:t>the </a:t>
            </a:r>
            <a:r>
              <a:rPr lang="en-GB" sz="2000" dirty="0"/>
              <a:t>following stand out as common: </a:t>
            </a:r>
            <a:r>
              <a:rPr lang="en-GB" sz="2000" dirty="0">
                <a:solidFill>
                  <a:srgbClr val="FFFF66"/>
                </a:solidFill>
              </a:rPr>
              <a:t>autochthonous grape species grown in this area, </a:t>
            </a:r>
            <a:r>
              <a:rPr lang="en-GB" sz="2000" dirty="0" smtClean="0">
                <a:solidFill>
                  <a:srgbClr val="FFFF66"/>
                </a:solidFill>
              </a:rPr>
              <a:t>the </a:t>
            </a:r>
            <a:r>
              <a:rPr lang="en-GB" sz="2000" dirty="0">
                <a:solidFill>
                  <a:srgbClr val="FFFF66"/>
                </a:solidFill>
              </a:rPr>
              <a:t>unique microclimates </a:t>
            </a:r>
            <a:r>
              <a:rPr lang="en-GB" sz="2000" dirty="0" smtClean="0">
                <a:solidFill>
                  <a:srgbClr val="FFFF66"/>
                </a:solidFill>
              </a:rPr>
              <a:t>in </a:t>
            </a:r>
            <a:r>
              <a:rPr lang="en-GB" sz="2000" dirty="0">
                <a:solidFill>
                  <a:srgbClr val="FFFF66"/>
                </a:solidFill>
              </a:rPr>
              <a:t>combination with the specific geological </a:t>
            </a:r>
            <a:r>
              <a:rPr lang="en-GB" sz="2000" dirty="0" smtClean="0">
                <a:solidFill>
                  <a:srgbClr val="FFFF66"/>
                </a:solidFill>
              </a:rPr>
              <a:t>structure;</a:t>
            </a:r>
            <a:endParaRPr lang="en-US" sz="2000" dirty="0">
              <a:solidFill>
                <a:srgbClr val="FFFF66"/>
              </a:solidFill>
            </a:endParaRPr>
          </a:p>
          <a:p>
            <a:pPr marL="174625" indent="-174625">
              <a:buFont typeface="+mj-lt"/>
              <a:buAutoNum type="arabicPeriod"/>
            </a:pPr>
            <a:r>
              <a:rPr lang="en-GB" sz="2000" dirty="0" smtClean="0"/>
              <a:t>in </a:t>
            </a:r>
            <a:r>
              <a:rPr lang="en-GB" sz="2000" dirty="0"/>
              <a:t>terms of cultural elements </a:t>
            </a:r>
            <a:r>
              <a:rPr lang="en-GB" sz="2000" dirty="0" smtClean="0"/>
              <a:t>as </a:t>
            </a:r>
            <a:r>
              <a:rPr lang="en-GB" sz="2000" dirty="0"/>
              <a:t>common stand out-</a:t>
            </a:r>
            <a:r>
              <a:rPr lang="en-GB" sz="2000" dirty="0">
                <a:solidFill>
                  <a:srgbClr val="FFFF66"/>
                </a:solidFill>
              </a:rPr>
              <a:t> long traditions of </a:t>
            </a:r>
            <a:r>
              <a:rPr lang="en-GB" sz="2000" dirty="0" smtClean="0">
                <a:solidFill>
                  <a:srgbClr val="FFFF66"/>
                </a:solidFill>
              </a:rPr>
              <a:t>winemaking</a:t>
            </a:r>
            <a:r>
              <a:rPr lang="en-GB" sz="2000" dirty="0">
                <a:solidFill>
                  <a:srgbClr val="FFFF66"/>
                </a:solidFill>
              </a:rPr>
              <a:t>, vernacular architecture of buildings used in the production and storage of </a:t>
            </a:r>
            <a:r>
              <a:rPr lang="en-GB" sz="2000" dirty="0" smtClean="0">
                <a:solidFill>
                  <a:srgbClr val="FFFF66"/>
                </a:solidFill>
              </a:rPr>
              <a:t>wine, specific </a:t>
            </a:r>
            <a:r>
              <a:rPr lang="en-GB" sz="2000" dirty="0">
                <a:solidFill>
                  <a:srgbClr val="FFFF66"/>
                </a:solidFill>
              </a:rPr>
              <a:t>cultural routes of movement of people, </a:t>
            </a:r>
            <a:r>
              <a:rPr lang="en-GB" sz="2000" dirty="0" smtClean="0">
                <a:solidFill>
                  <a:srgbClr val="FFFF66"/>
                </a:solidFill>
              </a:rPr>
              <a:t>the </a:t>
            </a:r>
            <a:r>
              <a:rPr lang="en-GB" sz="2000" dirty="0">
                <a:solidFill>
                  <a:srgbClr val="FFFF66"/>
                </a:solidFill>
              </a:rPr>
              <a:t>specific urban layout of the area and authentic buildings.</a:t>
            </a:r>
            <a:endParaRPr lang="en-US" sz="2000" dirty="0">
              <a:solidFill>
                <a:srgbClr val="FFFF66"/>
              </a:solidFill>
            </a:endParaRPr>
          </a:p>
          <a:p>
            <a:endParaRPr lang="en-US" sz="2000" dirty="0"/>
          </a:p>
          <a:p>
            <a:endParaRPr lang="en-US" dirty="0"/>
          </a:p>
        </p:txBody>
      </p:sp>
      <p:sp>
        <p:nvSpPr>
          <p:cNvPr id="3" name="Title 2"/>
          <p:cNvSpPr>
            <a:spLocks noGrp="1"/>
          </p:cNvSpPr>
          <p:nvPr>
            <p:ph type="title"/>
          </p:nvPr>
        </p:nvSpPr>
        <p:spPr>
          <a:xfrm>
            <a:off x="870697" y="941294"/>
            <a:ext cx="8004362" cy="656738"/>
          </a:xfrm>
        </p:spPr>
        <p:txBody>
          <a:bodyPr>
            <a:normAutofit/>
          </a:bodyPr>
          <a:lstStyle/>
          <a:p>
            <a:r>
              <a:rPr lang="en-US" altLang="en-US" sz="3200" dirty="0" smtClean="0"/>
              <a:t>Conclusion</a:t>
            </a:r>
            <a:endParaRPr lang="en-US" sz="3200" dirty="0"/>
          </a:p>
        </p:txBody>
      </p:sp>
    </p:spTree>
    <p:extLst>
      <p:ext uri="{BB962C8B-B14F-4D97-AF65-F5344CB8AC3E}">
        <p14:creationId xmlns:p14="http://schemas.microsoft.com/office/powerpoint/2010/main" val="575629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34671"/>
            <a:ext cx="8353986" cy="5123329"/>
          </a:xfrm>
        </p:spPr>
        <p:txBody>
          <a:bodyPr>
            <a:normAutofit/>
          </a:bodyPr>
          <a:lstStyle/>
          <a:p>
            <a:r>
              <a:rPr lang="en-GB" sz="2000" dirty="0"/>
              <a:t>The research was conducted to draw attention to the importance of cultural landscapes and wine </a:t>
            </a:r>
            <a:r>
              <a:rPr lang="en-GB" sz="2000" dirty="0" smtClean="0"/>
              <a:t>landscapes;</a:t>
            </a:r>
          </a:p>
          <a:p>
            <a:r>
              <a:rPr lang="en-GB" sz="2000" dirty="0"/>
              <a:t>The obtained conclusions open opportunities for further research that would refer to the examined potentials of wine regions in other areas of Europe, including Serbia, which have a long tradition in wine production and climatic conditions for its cultivation.</a:t>
            </a:r>
            <a:endParaRPr lang="en-US" sz="2000" dirty="0"/>
          </a:p>
          <a:p>
            <a:endParaRPr lang="en-US" dirty="0"/>
          </a:p>
        </p:txBody>
      </p:sp>
      <p:sp>
        <p:nvSpPr>
          <p:cNvPr id="3" name="Title 2"/>
          <p:cNvSpPr>
            <a:spLocks noGrp="1"/>
          </p:cNvSpPr>
          <p:nvPr>
            <p:ph type="title"/>
          </p:nvPr>
        </p:nvSpPr>
        <p:spPr>
          <a:xfrm>
            <a:off x="870697" y="941294"/>
            <a:ext cx="8004362" cy="656738"/>
          </a:xfrm>
        </p:spPr>
        <p:txBody>
          <a:bodyPr>
            <a:normAutofit/>
          </a:bodyPr>
          <a:lstStyle/>
          <a:p>
            <a:r>
              <a:rPr lang="en-US" altLang="en-US" sz="3200" dirty="0" smtClean="0"/>
              <a:t>Conclusion</a:t>
            </a:r>
            <a:endParaRPr lang="en-US" sz="3200" dirty="0"/>
          </a:p>
        </p:txBody>
      </p:sp>
    </p:spTree>
    <p:extLst>
      <p:ext uri="{BB962C8B-B14F-4D97-AF65-F5344CB8AC3E}">
        <p14:creationId xmlns:p14="http://schemas.microsoft.com/office/powerpoint/2010/main" val="630703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your attention!</a:t>
            </a:r>
            <a:endParaRPr lang="en-US" dirty="0"/>
          </a:p>
        </p:txBody>
      </p:sp>
    </p:spTree>
    <p:extLst>
      <p:ext uri="{BB962C8B-B14F-4D97-AF65-F5344CB8AC3E}">
        <p14:creationId xmlns:p14="http://schemas.microsoft.com/office/powerpoint/2010/main" val="187949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4671"/>
            <a:ext cx="8004362" cy="4442291"/>
          </a:xfrm>
        </p:spPr>
        <p:txBody>
          <a:bodyPr>
            <a:normAutofit fontScale="70000" lnSpcReduction="20000"/>
          </a:bodyPr>
          <a:lstStyle/>
          <a:p>
            <a:pPr algn="just">
              <a:spcAft>
                <a:spcPts val="1000"/>
              </a:spcAft>
              <a:defRPr/>
            </a:pPr>
            <a:r>
              <a:rPr lang="en-GB" dirty="0"/>
              <a:t>Contemporary strategies of spatial and urban planning inevitably integrate numerous landscapes of exceptional values</a:t>
            </a:r>
            <a:r>
              <a:rPr lang="sr-Latn-RS" altLang="en-US" dirty="0"/>
              <a:t>;</a:t>
            </a:r>
            <a:r>
              <a:rPr lang="en-US" altLang="en-US" dirty="0"/>
              <a:t> </a:t>
            </a:r>
            <a:endParaRPr lang="sr-Latn-RS" altLang="en-US" dirty="0"/>
          </a:p>
          <a:p>
            <a:pPr algn="just">
              <a:spcAft>
                <a:spcPts val="1000"/>
              </a:spcAft>
              <a:defRPr/>
            </a:pPr>
            <a:r>
              <a:rPr lang="sr-Latn-RS" altLang="en-US" dirty="0"/>
              <a:t>L</a:t>
            </a:r>
            <a:r>
              <a:rPr lang="en-US" altLang="en-US" dirty="0" err="1"/>
              <a:t>andscapes</a:t>
            </a:r>
            <a:r>
              <a:rPr lang="sr-Latn-RS" altLang="en-US" dirty="0"/>
              <a:t> </a:t>
            </a:r>
            <a:r>
              <a:rPr lang="en-US" altLang="en-US" dirty="0"/>
              <a:t>have evolved over the centuries, resist, or are slightly transformed under the influence of numerous economic, cultural, and environmental factors that accompany social development</a:t>
            </a:r>
            <a:r>
              <a:rPr lang="sr-Latn-RS" altLang="en-US" dirty="0"/>
              <a:t>;</a:t>
            </a:r>
          </a:p>
          <a:p>
            <a:pPr algn="just">
              <a:spcAft>
                <a:spcPts val="1000"/>
              </a:spcAft>
              <a:defRPr/>
            </a:pPr>
            <a:r>
              <a:rPr lang="sr-Latn-RS" altLang="en-US" dirty="0"/>
              <a:t>A</a:t>
            </a:r>
            <a:r>
              <a:rPr lang="en-US" altLang="en-US" dirty="0" err="1"/>
              <a:t>ccording</a:t>
            </a:r>
            <a:r>
              <a:rPr lang="en-US" altLang="en-US" dirty="0"/>
              <a:t> to the 2000 European Convention, a landscape is </a:t>
            </a:r>
            <a:r>
              <a:rPr lang="en-US" altLang="en-US" i="1" dirty="0">
                <a:solidFill>
                  <a:srgbClr val="FFFF66"/>
                </a:solidFill>
              </a:rPr>
              <a:t>"an area, as seen by the population, and whose character is the result of actions and interactions of natural and/or cultural factors„</a:t>
            </a:r>
            <a:endParaRPr lang="sr-Latn-RS" altLang="en-US" i="1" dirty="0">
              <a:solidFill>
                <a:srgbClr val="FFFF66"/>
              </a:solidFill>
            </a:endParaRPr>
          </a:p>
          <a:p>
            <a:pPr algn="just">
              <a:spcAft>
                <a:spcPts val="1000"/>
              </a:spcAft>
              <a:defRPr/>
            </a:pPr>
            <a:r>
              <a:rPr lang="sr-Latn-RS" altLang="en-US" dirty="0"/>
              <a:t>European Convention </a:t>
            </a:r>
            <a:r>
              <a:rPr lang="en-US" altLang="en-US" dirty="0"/>
              <a:t>is the first document to further define the promotion, management, and planning of landscapes considered as a common European heritage</a:t>
            </a:r>
            <a:r>
              <a:rPr lang="sr-Latn-RS" altLang="en-US" dirty="0"/>
              <a:t>;</a:t>
            </a:r>
          </a:p>
          <a:p>
            <a:pPr algn="just">
              <a:spcAft>
                <a:spcPts val="1000"/>
              </a:spcAft>
              <a:defRPr/>
            </a:pPr>
            <a:r>
              <a:rPr lang="sr-Latn-RS" altLang="en-US" dirty="0"/>
              <a:t>It </a:t>
            </a:r>
            <a:r>
              <a:rPr lang="en-US" altLang="en-US" dirty="0"/>
              <a:t>promotes a holistic approach to landscapes, not separating protected natural and cultural assets from those degraded</a:t>
            </a:r>
            <a:r>
              <a:rPr lang="sr-Latn-RS" altLang="en-US" dirty="0"/>
              <a:t>;</a:t>
            </a:r>
          </a:p>
          <a:p>
            <a:pPr marL="0" indent="0" algn="just">
              <a:spcAft>
                <a:spcPts val="1000"/>
              </a:spcAft>
              <a:buNone/>
              <a:defRPr/>
            </a:pPr>
            <a:endParaRPr lang="sr-Latn-RS" altLang="en-US" dirty="0"/>
          </a:p>
          <a:p>
            <a:endParaRPr lang="en-US" dirty="0"/>
          </a:p>
        </p:txBody>
      </p:sp>
      <p:sp>
        <p:nvSpPr>
          <p:cNvPr id="3" name="Title 2"/>
          <p:cNvSpPr>
            <a:spLocks noGrp="1"/>
          </p:cNvSpPr>
          <p:nvPr>
            <p:ph type="title"/>
          </p:nvPr>
        </p:nvSpPr>
        <p:spPr>
          <a:xfrm>
            <a:off x="628650" y="927847"/>
            <a:ext cx="8004362" cy="656738"/>
          </a:xfrm>
        </p:spPr>
        <p:txBody>
          <a:bodyPr>
            <a:normAutofit/>
          </a:bodyPr>
          <a:lstStyle/>
          <a:p>
            <a:r>
              <a:rPr lang="en-US" altLang="en-US" sz="3200" dirty="0" smtClean="0"/>
              <a:t>  </a:t>
            </a:r>
            <a:r>
              <a:rPr lang="sr-Latn-RS" altLang="en-US" sz="3200" dirty="0" smtClean="0"/>
              <a:t>Introduction </a:t>
            </a:r>
            <a:r>
              <a:rPr lang="sr-Latn-RS" altLang="en-US" sz="3200" dirty="0"/>
              <a:t>- </a:t>
            </a:r>
            <a:r>
              <a:rPr lang="sr-Latn-RS" altLang="en-US" sz="3200" i="1" dirty="0">
                <a:solidFill>
                  <a:srgbClr val="FFFF66"/>
                </a:solidFill>
              </a:rPr>
              <a:t>Landscapes</a:t>
            </a:r>
            <a:endParaRPr lang="en-US" sz="3200" dirty="0"/>
          </a:p>
        </p:txBody>
      </p:sp>
    </p:spTree>
    <p:extLst>
      <p:ext uri="{BB962C8B-B14F-4D97-AF65-F5344CB8AC3E}">
        <p14:creationId xmlns:p14="http://schemas.microsoft.com/office/powerpoint/2010/main" val="1902504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4672"/>
            <a:ext cx="8004362" cy="4141694"/>
          </a:xfrm>
        </p:spPr>
        <p:txBody>
          <a:bodyPr>
            <a:normAutofit fontScale="85000" lnSpcReduction="20000"/>
          </a:bodyPr>
          <a:lstStyle/>
          <a:p>
            <a:pPr algn="just">
              <a:spcAft>
                <a:spcPts val="1000"/>
              </a:spcAft>
            </a:pPr>
            <a:r>
              <a:rPr lang="en-US" altLang="en-US" sz="2400" dirty="0"/>
              <a:t>The landscape that has been changed by human activities is cultural landscape</a:t>
            </a:r>
            <a:r>
              <a:rPr lang="sr-Latn-RS" altLang="en-US" sz="2400" dirty="0"/>
              <a:t>;</a:t>
            </a:r>
            <a:r>
              <a:rPr lang="en-US" altLang="en-US" sz="2400" dirty="0"/>
              <a:t> </a:t>
            </a:r>
            <a:endParaRPr lang="sr-Latn-RS" altLang="en-US" sz="2400" dirty="0"/>
          </a:p>
          <a:p>
            <a:pPr algn="just">
              <a:spcAft>
                <a:spcPts val="1000"/>
              </a:spcAft>
            </a:pPr>
            <a:r>
              <a:rPr lang="sr-Latn-RS" altLang="en-US" sz="2400" dirty="0"/>
              <a:t>According to </a:t>
            </a:r>
            <a:r>
              <a:rPr lang="en-US" altLang="en-US" sz="2400" dirty="0">
                <a:solidFill>
                  <a:srgbClr val="FFFF66"/>
                </a:solidFill>
              </a:rPr>
              <a:t>Carl Sauer</a:t>
            </a:r>
            <a:r>
              <a:rPr lang="en-US" altLang="en-US" sz="2400" dirty="0"/>
              <a:t>, a prominent American geographer, a cultural landscape is </a:t>
            </a:r>
            <a:r>
              <a:rPr lang="sr-Latn-RS" altLang="en-US" sz="2400" i="1" dirty="0">
                <a:solidFill>
                  <a:srgbClr val="FFFF66"/>
                </a:solidFill>
              </a:rPr>
              <a:t>„</a:t>
            </a:r>
            <a:r>
              <a:rPr lang="en-US" altLang="en-US" sz="2400" i="1" dirty="0">
                <a:solidFill>
                  <a:srgbClr val="FFFF66"/>
                </a:solidFill>
              </a:rPr>
              <a:t>created under the influence of culture or cultural group, where culture is an agent, natural environment a mediator, and landscape the final result</a:t>
            </a:r>
            <a:r>
              <a:rPr lang="sr-Latn-RS" altLang="en-US" sz="2400" i="1" dirty="0">
                <a:solidFill>
                  <a:srgbClr val="FFFF66"/>
                </a:solidFill>
              </a:rPr>
              <a:t>“</a:t>
            </a:r>
            <a:r>
              <a:rPr lang="en-US" altLang="en-US" sz="2400" i="1" dirty="0">
                <a:solidFill>
                  <a:srgbClr val="FFFF66"/>
                </a:solidFill>
              </a:rPr>
              <a:t> </a:t>
            </a:r>
            <a:endParaRPr lang="sr-Latn-RS" altLang="en-US" sz="2400" i="1" dirty="0">
              <a:solidFill>
                <a:srgbClr val="FFFF66"/>
              </a:solidFill>
            </a:endParaRPr>
          </a:p>
          <a:p>
            <a:pPr algn="just">
              <a:spcAft>
                <a:spcPts val="1000"/>
              </a:spcAft>
            </a:pPr>
            <a:r>
              <a:rPr lang="en-US" altLang="en-US" sz="2400" dirty="0"/>
              <a:t>In 1992, cultural landscape ha</a:t>
            </a:r>
            <a:r>
              <a:rPr lang="sr-Latn-RS" altLang="en-US" sz="2400" dirty="0"/>
              <a:t>s</a:t>
            </a:r>
            <a:r>
              <a:rPr lang="en-US" altLang="en-US" sz="2400" dirty="0"/>
              <a:t> been recognized by the World Heritage Committee as a category of the site in the World Heritage </a:t>
            </a:r>
            <a:r>
              <a:rPr lang="sr-Latn-RS" altLang="en-US" sz="2400" dirty="0"/>
              <a:t>List;</a:t>
            </a:r>
          </a:p>
          <a:p>
            <a:pPr algn="just">
              <a:spcAft>
                <a:spcPts val="1000"/>
              </a:spcAft>
            </a:pPr>
            <a:r>
              <a:rPr lang="sr-Latn-RS" altLang="en-US" sz="2400" dirty="0"/>
              <a:t>T</a:t>
            </a:r>
            <a:r>
              <a:rPr lang="en-GB" altLang="en-US" sz="2400" dirty="0"/>
              <a:t>he value of the cultural landscape is based on authenticity and autochthony, biological and geological diversity, preservation, the richness of natural phenomena and processes, and sustainable development in a global context</a:t>
            </a:r>
            <a:r>
              <a:rPr lang="sr-Latn-RS" altLang="en-US" sz="2400" dirty="0"/>
              <a:t>;</a:t>
            </a:r>
          </a:p>
          <a:p>
            <a:pPr marL="0" indent="0" algn="just">
              <a:spcAft>
                <a:spcPts val="1000"/>
              </a:spcAft>
              <a:buNone/>
              <a:defRPr/>
            </a:pPr>
            <a:endParaRPr lang="sr-Latn-RS" altLang="en-US" dirty="0"/>
          </a:p>
          <a:p>
            <a:endParaRPr lang="en-US" dirty="0"/>
          </a:p>
        </p:txBody>
      </p:sp>
      <p:sp>
        <p:nvSpPr>
          <p:cNvPr id="3" name="Title 2"/>
          <p:cNvSpPr>
            <a:spLocks noGrp="1"/>
          </p:cNvSpPr>
          <p:nvPr>
            <p:ph type="title"/>
          </p:nvPr>
        </p:nvSpPr>
        <p:spPr>
          <a:xfrm>
            <a:off x="870697" y="941294"/>
            <a:ext cx="8004362" cy="656738"/>
          </a:xfrm>
        </p:spPr>
        <p:txBody>
          <a:bodyPr>
            <a:normAutofit/>
          </a:bodyPr>
          <a:lstStyle/>
          <a:p>
            <a:r>
              <a:rPr lang="sr-Latn-RS" altLang="en-US" sz="3200" dirty="0"/>
              <a:t>Introduction – </a:t>
            </a:r>
            <a:r>
              <a:rPr lang="sr-Latn-RS" altLang="en-US" sz="3200" i="1" dirty="0">
                <a:solidFill>
                  <a:srgbClr val="FFFF66"/>
                </a:solidFill>
              </a:rPr>
              <a:t>Cultural</a:t>
            </a:r>
            <a:r>
              <a:rPr lang="sr-Latn-RS" altLang="en-US" sz="3200" i="1" dirty="0"/>
              <a:t> </a:t>
            </a:r>
            <a:r>
              <a:rPr lang="sr-Latn-RS" altLang="en-US" sz="3200" i="1" dirty="0">
                <a:solidFill>
                  <a:srgbClr val="FFFF66"/>
                </a:solidFill>
              </a:rPr>
              <a:t>landscapes</a:t>
            </a:r>
            <a:endParaRPr lang="en-US" sz="3200" dirty="0"/>
          </a:p>
        </p:txBody>
      </p:sp>
    </p:spTree>
    <p:extLst>
      <p:ext uri="{BB962C8B-B14F-4D97-AF65-F5344CB8AC3E}">
        <p14:creationId xmlns:p14="http://schemas.microsoft.com/office/powerpoint/2010/main" val="2927583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4672"/>
            <a:ext cx="8004362" cy="4585446"/>
          </a:xfrm>
        </p:spPr>
        <p:txBody>
          <a:bodyPr>
            <a:normAutofit fontScale="85000" lnSpcReduction="20000"/>
          </a:bodyPr>
          <a:lstStyle/>
          <a:p>
            <a:pPr algn="just">
              <a:spcAft>
                <a:spcPts val="1000"/>
              </a:spcAft>
            </a:pPr>
            <a:r>
              <a:rPr lang="en-GB" sz="2300" dirty="0" smtClean="0"/>
              <a:t>21</a:t>
            </a:r>
            <a:r>
              <a:rPr lang="en-GB" sz="2300" baseline="30000" dirty="0" smtClean="0"/>
              <a:t>st</a:t>
            </a:r>
            <a:r>
              <a:rPr lang="en-GB" sz="2300" dirty="0" smtClean="0"/>
              <a:t> century brings the </a:t>
            </a:r>
            <a:r>
              <a:rPr lang="en-GB" sz="2300" dirty="0"/>
              <a:t>expansion of </a:t>
            </a:r>
            <a:r>
              <a:rPr lang="en-GB" sz="2300" dirty="0" smtClean="0"/>
              <a:t>winemaking, wine </a:t>
            </a:r>
            <a:r>
              <a:rPr lang="en-GB" sz="2300" dirty="0"/>
              <a:t>architecture </a:t>
            </a:r>
            <a:r>
              <a:rPr lang="en-GB" sz="2300" dirty="0" smtClean="0"/>
              <a:t>and wine tourism;</a:t>
            </a:r>
          </a:p>
          <a:p>
            <a:pPr algn="just">
              <a:spcAft>
                <a:spcPts val="1000"/>
              </a:spcAft>
            </a:pPr>
            <a:r>
              <a:rPr lang="en-GB" sz="2300" dirty="0" smtClean="0"/>
              <a:t>Our </a:t>
            </a:r>
            <a:r>
              <a:rPr lang="en-GB" sz="2300" dirty="0"/>
              <a:t>research examines wine regions and their potential for cultural </a:t>
            </a:r>
            <a:r>
              <a:rPr lang="en-GB" sz="2300" dirty="0" smtClean="0"/>
              <a:t>landscapes;</a:t>
            </a:r>
          </a:p>
          <a:p>
            <a:pPr algn="just">
              <a:spcAft>
                <a:spcPts val="1000"/>
              </a:spcAft>
            </a:pPr>
            <a:r>
              <a:rPr lang="en-GB" sz="2300" dirty="0" smtClean="0"/>
              <a:t>The </a:t>
            </a:r>
            <a:r>
              <a:rPr lang="en-GB" sz="2300" dirty="0"/>
              <a:t>paper aims to examine the characteristics and values ​​of wine regions that qualify them for cultural landscapes of exceptional </a:t>
            </a:r>
            <a:r>
              <a:rPr lang="en-GB" sz="2300" dirty="0" smtClean="0"/>
              <a:t>importance;</a:t>
            </a:r>
          </a:p>
          <a:p>
            <a:pPr algn="just">
              <a:spcAft>
                <a:spcPts val="1000"/>
              </a:spcAft>
            </a:pPr>
            <a:r>
              <a:rPr lang="en-GB" sz="2300" dirty="0" smtClean="0"/>
              <a:t>The research </a:t>
            </a:r>
            <a:r>
              <a:rPr lang="en-GB" sz="2300" dirty="0"/>
              <a:t>is based partly on a comparative analysis of officially recognized wine cultural landscapes: terroirs of Burgundy in France, </a:t>
            </a:r>
            <a:r>
              <a:rPr lang="en-GB" sz="2300" dirty="0" err="1"/>
              <a:t>Tokaj</a:t>
            </a:r>
            <a:r>
              <a:rPr lang="en-GB" sz="2300" dirty="0"/>
              <a:t> region in Hungary, Vineyard Landscape of Piedmont in Italy, and Aldo Douro Wine Region in Portugal. </a:t>
            </a:r>
            <a:endParaRPr lang="en-GB" sz="2300" dirty="0" smtClean="0"/>
          </a:p>
          <a:p>
            <a:pPr algn="just">
              <a:spcAft>
                <a:spcPts val="1000"/>
              </a:spcAft>
            </a:pPr>
            <a:r>
              <a:rPr lang="en-GB" sz="2300" dirty="0" smtClean="0"/>
              <a:t>Referring </a:t>
            </a:r>
            <a:r>
              <a:rPr lang="en-GB" sz="2300" dirty="0"/>
              <a:t>to the methodological criteria framework of UNESCO for qualifying an area as a cultural landscape, the paper aims to point out which potentials of wine regions are crucial for the formation of cultural landscapes</a:t>
            </a:r>
            <a:endParaRPr lang="sr-Latn-RS" altLang="en-US" sz="2300" dirty="0"/>
          </a:p>
          <a:p>
            <a:endParaRPr lang="en-US" dirty="0"/>
          </a:p>
        </p:txBody>
      </p:sp>
      <p:sp>
        <p:nvSpPr>
          <p:cNvPr id="3" name="Title 2"/>
          <p:cNvSpPr>
            <a:spLocks noGrp="1"/>
          </p:cNvSpPr>
          <p:nvPr>
            <p:ph type="title"/>
          </p:nvPr>
        </p:nvSpPr>
        <p:spPr>
          <a:xfrm>
            <a:off x="870697" y="941294"/>
            <a:ext cx="8004362" cy="656738"/>
          </a:xfrm>
        </p:spPr>
        <p:txBody>
          <a:bodyPr>
            <a:normAutofit/>
          </a:bodyPr>
          <a:lstStyle/>
          <a:p>
            <a:r>
              <a:rPr lang="sr-Latn-RS" altLang="en-US" sz="3200" dirty="0"/>
              <a:t>Introduction – </a:t>
            </a:r>
            <a:r>
              <a:rPr lang="en-US" altLang="en-US" sz="3200" i="1" dirty="0" smtClean="0">
                <a:solidFill>
                  <a:srgbClr val="FFFF66"/>
                </a:solidFill>
              </a:rPr>
              <a:t>Wine</a:t>
            </a:r>
            <a:r>
              <a:rPr lang="en-US" altLang="en-US" sz="3200" dirty="0" smtClean="0"/>
              <a:t> </a:t>
            </a:r>
            <a:r>
              <a:rPr lang="en-US" altLang="en-US" sz="3200" i="1" dirty="0" smtClean="0">
                <a:solidFill>
                  <a:srgbClr val="FFFF66"/>
                </a:solidFill>
              </a:rPr>
              <a:t>c</a:t>
            </a:r>
            <a:r>
              <a:rPr lang="sr-Latn-RS" altLang="en-US" sz="3200" i="1" dirty="0" smtClean="0">
                <a:solidFill>
                  <a:srgbClr val="FFFF66"/>
                </a:solidFill>
              </a:rPr>
              <a:t>ultural</a:t>
            </a:r>
            <a:r>
              <a:rPr lang="sr-Latn-RS" altLang="en-US" sz="3200" i="1" dirty="0" smtClean="0"/>
              <a:t> </a:t>
            </a:r>
            <a:r>
              <a:rPr lang="sr-Latn-RS" altLang="en-US" sz="3200" i="1" dirty="0">
                <a:solidFill>
                  <a:srgbClr val="FFFF66"/>
                </a:solidFill>
              </a:rPr>
              <a:t>landscapes</a:t>
            </a:r>
            <a:endParaRPr lang="en-US" sz="3200" dirty="0"/>
          </a:p>
        </p:txBody>
      </p:sp>
    </p:spTree>
    <p:extLst>
      <p:ext uri="{BB962C8B-B14F-4D97-AF65-F5344CB8AC3E}">
        <p14:creationId xmlns:p14="http://schemas.microsoft.com/office/powerpoint/2010/main" val="1008979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34672"/>
            <a:ext cx="8004362" cy="4585446"/>
          </a:xfrm>
        </p:spPr>
        <p:txBody>
          <a:bodyPr>
            <a:noAutofit/>
          </a:bodyPr>
          <a:lstStyle/>
          <a:p>
            <a:pPr algn="just">
              <a:spcAft>
                <a:spcPts val="1000"/>
              </a:spcAft>
            </a:pPr>
            <a:r>
              <a:rPr lang="en-GB" sz="2000" dirty="0" smtClean="0"/>
              <a:t>According </a:t>
            </a:r>
            <a:r>
              <a:rPr lang="en-GB" sz="2000" dirty="0"/>
              <a:t>to UNESCO, </a:t>
            </a:r>
            <a:r>
              <a:rPr lang="en-GB" sz="2000" dirty="0" smtClean="0"/>
              <a:t>114 </a:t>
            </a:r>
            <a:r>
              <a:rPr lang="en-GB" sz="2000" dirty="0"/>
              <a:t>properties with 5 transboundary properties (1 delisted property) on the World Heritage List have been included as cultural </a:t>
            </a:r>
            <a:r>
              <a:rPr lang="en-GB" sz="2000" dirty="0" smtClean="0"/>
              <a:t>landscapes;</a:t>
            </a:r>
          </a:p>
          <a:p>
            <a:r>
              <a:rPr lang="en-GB" sz="2000" dirty="0" smtClean="0"/>
              <a:t> There </a:t>
            </a:r>
            <a:r>
              <a:rPr lang="en-GB" sz="2000" dirty="0"/>
              <a:t>are three different types of cultural </a:t>
            </a:r>
            <a:r>
              <a:rPr lang="en-GB" sz="2000" dirty="0" smtClean="0"/>
              <a:t>landscapes: </a:t>
            </a:r>
            <a:endParaRPr lang="en-US" sz="2000" dirty="0"/>
          </a:p>
          <a:p>
            <a:pPr marL="444500" indent="-269875">
              <a:buFont typeface="+mj-lt"/>
              <a:buAutoNum type="arabicPeriod"/>
            </a:pPr>
            <a:r>
              <a:rPr lang="en-GB" sz="2000" i="1" dirty="0" smtClean="0">
                <a:solidFill>
                  <a:srgbClr val="FFFF66"/>
                </a:solidFill>
              </a:rPr>
              <a:t>landscapes </a:t>
            </a:r>
            <a:r>
              <a:rPr lang="en-GB" sz="2000" i="1" dirty="0">
                <a:solidFill>
                  <a:srgbClr val="FFFF66"/>
                </a:solidFill>
              </a:rPr>
              <a:t>designed and created intentionally by man </a:t>
            </a:r>
            <a:r>
              <a:rPr lang="en-GB" sz="2000" dirty="0" smtClean="0"/>
              <a:t>(gardens</a:t>
            </a:r>
            <a:r>
              <a:rPr lang="en-GB" sz="2000" dirty="0"/>
              <a:t>, </a:t>
            </a:r>
            <a:r>
              <a:rPr lang="en-GB" sz="2000" dirty="0" smtClean="0"/>
              <a:t>rural </a:t>
            </a:r>
            <a:r>
              <a:rPr lang="en-GB" sz="2000" dirty="0"/>
              <a:t>landscapes, </a:t>
            </a:r>
            <a:r>
              <a:rPr lang="en-GB" sz="2000" dirty="0" smtClean="0"/>
              <a:t>parklands close to castles, monasteries etc.),</a:t>
            </a:r>
            <a:endParaRPr lang="en-US" sz="2000" dirty="0"/>
          </a:p>
          <a:p>
            <a:pPr marL="444500" indent="-269875">
              <a:buFont typeface="+mj-lt"/>
              <a:buAutoNum type="arabicPeriod"/>
            </a:pPr>
            <a:r>
              <a:rPr lang="en-GB" sz="2000" i="1" dirty="0" smtClean="0">
                <a:solidFill>
                  <a:srgbClr val="FFFF66"/>
                </a:solidFill>
              </a:rPr>
              <a:t>organically </a:t>
            </a:r>
            <a:r>
              <a:rPr lang="en-GB" sz="2000" i="1" dirty="0">
                <a:solidFill>
                  <a:srgbClr val="FFFF66"/>
                </a:solidFill>
              </a:rPr>
              <a:t>evolved landscapes which reflect the process of evolution </a:t>
            </a:r>
            <a:r>
              <a:rPr lang="en-GB" sz="2000" i="1" dirty="0" smtClean="0">
                <a:solidFill>
                  <a:srgbClr val="FFFF66"/>
                </a:solidFill>
              </a:rPr>
              <a:t>in their form and features </a:t>
            </a:r>
            <a:r>
              <a:rPr lang="en-GB" sz="2000" dirty="0" smtClean="0"/>
              <a:t>(</a:t>
            </a:r>
            <a:r>
              <a:rPr lang="en-GB" sz="2000" dirty="0"/>
              <a:t>relict </a:t>
            </a:r>
            <a:r>
              <a:rPr lang="en-GB" sz="2000" dirty="0" smtClean="0"/>
              <a:t>landscapes-when an evolutionary </a:t>
            </a:r>
            <a:r>
              <a:rPr lang="en-GB" sz="2000" dirty="0"/>
              <a:t>process </a:t>
            </a:r>
            <a:r>
              <a:rPr lang="en-GB" sz="2000" dirty="0" smtClean="0"/>
              <a:t>finished in </a:t>
            </a:r>
            <a:r>
              <a:rPr lang="en-GB" sz="2000" dirty="0"/>
              <a:t>the past; the vernacular landscape-when landscape is associated with the traditional way of life while the evolutionary process is still in progress),</a:t>
            </a:r>
            <a:endParaRPr lang="en-US" sz="2000" dirty="0"/>
          </a:p>
          <a:p>
            <a:pPr marL="444500" indent="-269875">
              <a:buFont typeface="+mj-lt"/>
              <a:buAutoNum type="arabicPeriod"/>
            </a:pPr>
            <a:r>
              <a:rPr lang="en-GB" sz="2000" i="1" dirty="0" smtClean="0">
                <a:solidFill>
                  <a:srgbClr val="FFFF66"/>
                </a:solidFill>
              </a:rPr>
              <a:t>associative </a:t>
            </a:r>
            <a:r>
              <a:rPr lang="en-GB" sz="2000" i="1" dirty="0">
                <a:solidFill>
                  <a:srgbClr val="FFFF66"/>
                </a:solidFill>
              </a:rPr>
              <a:t>cultural landscape </a:t>
            </a:r>
            <a:r>
              <a:rPr lang="en-GB" sz="2000" dirty="0"/>
              <a:t>(indicates the powerful influence of religion, culture, or </a:t>
            </a:r>
            <a:r>
              <a:rPr lang="en-GB" sz="2000" dirty="0" smtClean="0"/>
              <a:t>nature- industrial </a:t>
            </a:r>
            <a:r>
              <a:rPr lang="en-GB" sz="2000" dirty="0"/>
              <a:t>complexes, areas </a:t>
            </a:r>
            <a:r>
              <a:rPr lang="en-GB" sz="2000" dirty="0" smtClean="0"/>
              <a:t>related </a:t>
            </a:r>
            <a:r>
              <a:rPr lang="en-GB" sz="2000" dirty="0"/>
              <a:t>to war events, beliefs, and cults)</a:t>
            </a:r>
            <a:endParaRPr lang="en-US" sz="2000" dirty="0"/>
          </a:p>
        </p:txBody>
      </p:sp>
      <p:sp>
        <p:nvSpPr>
          <p:cNvPr id="3" name="Title 2"/>
          <p:cNvSpPr>
            <a:spLocks noGrp="1"/>
          </p:cNvSpPr>
          <p:nvPr>
            <p:ph type="title"/>
          </p:nvPr>
        </p:nvSpPr>
        <p:spPr>
          <a:xfrm>
            <a:off x="870697" y="941294"/>
            <a:ext cx="8004362" cy="656738"/>
          </a:xfrm>
        </p:spPr>
        <p:txBody>
          <a:bodyPr>
            <a:normAutofit/>
          </a:bodyPr>
          <a:lstStyle/>
          <a:p>
            <a:r>
              <a:rPr lang="en-US" altLang="en-US" sz="3200" dirty="0" smtClean="0"/>
              <a:t>UNESCO’s Cultural Landscape Approach</a:t>
            </a:r>
            <a:endParaRPr lang="en-US" sz="3200" dirty="0"/>
          </a:p>
        </p:txBody>
      </p:sp>
    </p:spTree>
    <p:extLst>
      <p:ext uri="{BB962C8B-B14F-4D97-AF65-F5344CB8AC3E}">
        <p14:creationId xmlns:p14="http://schemas.microsoft.com/office/powerpoint/2010/main" val="4083305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3769821"/>
              </p:ext>
            </p:extLst>
          </p:nvPr>
        </p:nvGraphicFramePr>
        <p:xfrm>
          <a:off x="242048" y="1436667"/>
          <a:ext cx="8780928" cy="4646782"/>
        </p:xfrm>
        <a:graphic>
          <a:graphicData uri="http://schemas.openxmlformats.org/drawingml/2006/table">
            <a:tbl>
              <a:tblPr firstRow="1" firstCol="1" lastRow="1" lastCol="1" bandRow="1" bandCol="1">
                <a:tableStyleId>{5940675A-B579-460E-94D1-54222C63F5DA}</a:tableStyleId>
              </a:tblPr>
              <a:tblGrid>
                <a:gridCol w="295834"/>
                <a:gridCol w="8485094"/>
              </a:tblGrid>
              <a:tr h="244215">
                <a:tc>
                  <a:txBody>
                    <a:bodyPr/>
                    <a:lstStyle/>
                    <a:p>
                      <a:pPr algn="ctr">
                        <a:spcAft>
                          <a:spcPts val="0"/>
                        </a:spcAft>
                        <a:tabLst>
                          <a:tab pos="269875" algn="l"/>
                        </a:tabLst>
                      </a:pP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269875" algn="l"/>
                        </a:tabLst>
                      </a:pPr>
                      <a:r>
                        <a:rPr lang="en-GB" sz="1400" b="1" dirty="0">
                          <a:solidFill>
                            <a:schemeClr val="tx1"/>
                          </a:solidFill>
                          <a:effectLst/>
                        </a:rPr>
                        <a:t>Criterion description </a:t>
                      </a:r>
                      <a:endParaRPr lang="en-US" sz="1400" b="1"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23">
                <a:tc>
                  <a:txBody>
                    <a:bodyPr/>
                    <a:lstStyle/>
                    <a:p>
                      <a:pPr algn="ctr">
                        <a:spcAft>
                          <a:spcPts val="0"/>
                        </a:spcAft>
                        <a:tabLst>
                          <a:tab pos="269875" algn="l"/>
                        </a:tabLst>
                      </a:pPr>
                      <a:r>
                        <a:rPr lang="en-GB" sz="1400" b="1" dirty="0" err="1">
                          <a:solidFill>
                            <a:schemeClr val="tx1"/>
                          </a:solidFill>
                          <a:effectLst/>
                        </a:rPr>
                        <a:t>i</a:t>
                      </a:r>
                      <a:endParaRPr lang="en-US" sz="1400" b="1"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represent a masterpiece of human creative genius</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993">
                <a:tc>
                  <a:txBody>
                    <a:bodyPr/>
                    <a:lstStyle/>
                    <a:p>
                      <a:pPr algn="ctr">
                        <a:spcAft>
                          <a:spcPts val="0"/>
                        </a:spcAft>
                        <a:tabLst>
                          <a:tab pos="269875" algn="l"/>
                        </a:tabLst>
                      </a:pPr>
                      <a:r>
                        <a:rPr lang="en-GB" sz="1400" b="1" dirty="0">
                          <a:solidFill>
                            <a:schemeClr val="tx1"/>
                          </a:solidFill>
                          <a:effectLst/>
                        </a:rPr>
                        <a:t>ii</a:t>
                      </a:r>
                      <a:endParaRPr lang="en-US" sz="1400" b="1"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exhibit an important interchange of human values, over some time or within a cultural area of the world, on developments in architecture or technology, monumental arts, town-planning or landscape design</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973">
                <a:tc>
                  <a:txBody>
                    <a:bodyPr/>
                    <a:lstStyle/>
                    <a:p>
                      <a:pPr algn="ctr">
                        <a:spcAft>
                          <a:spcPts val="0"/>
                        </a:spcAft>
                        <a:tabLst>
                          <a:tab pos="269875" algn="l"/>
                        </a:tabLst>
                      </a:pPr>
                      <a:r>
                        <a:rPr lang="en-GB" sz="1400" b="1" dirty="0">
                          <a:solidFill>
                            <a:schemeClr val="tx1"/>
                          </a:solidFill>
                          <a:effectLst/>
                        </a:rPr>
                        <a:t>iii</a:t>
                      </a:r>
                      <a:endParaRPr lang="en-US" sz="1400" b="1"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bear a unique or at least exceptional testimony to a cultural tradition or to a civilization which is living or which has disappeared</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591">
                <a:tc>
                  <a:txBody>
                    <a:bodyPr/>
                    <a:lstStyle/>
                    <a:p>
                      <a:pPr algn="ctr">
                        <a:spcAft>
                          <a:spcPts val="0"/>
                        </a:spcAft>
                        <a:tabLst>
                          <a:tab pos="269875" algn="l"/>
                        </a:tabLst>
                      </a:pPr>
                      <a:r>
                        <a:rPr lang="en-GB" sz="1400" b="1">
                          <a:solidFill>
                            <a:schemeClr val="tx1"/>
                          </a:solidFill>
                          <a:effectLst/>
                        </a:rPr>
                        <a:t>iv</a:t>
                      </a:r>
                      <a:endParaRPr lang="en-US" sz="1400" b="1" i="1">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be an outstanding example of a type of building, architectural or technological ensemble or landscape which illustrates (a) significant stage(s) in human history</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470">
                <a:tc>
                  <a:txBody>
                    <a:bodyPr/>
                    <a:lstStyle/>
                    <a:p>
                      <a:pPr algn="ctr">
                        <a:spcAft>
                          <a:spcPts val="0"/>
                        </a:spcAft>
                        <a:tabLst>
                          <a:tab pos="269875" algn="l"/>
                        </a:tabLst>
                      </a:pPr>
                      <a:r>
                        <a:rPr lang="en-GB" sz="1400" b="1">
                          <a:solidFill>
                            <a:schemeClr val="tx1"/>
                          </a:solidFill>
                          <a:effectLst/>
                        </a:rPr>
                        <a:t>v</a:t>
                      </a:r>
                      <a:endParaRPr lang="en-US" sz="1400" b="1" i="1">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be an outstanding example of a traditional human settlement, land-use, or sea-use which is representative of a culture (or cultures), or human interaction with the environment especially when it has become vulnerable under the impact of irreversible change</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544">
                <a:tc>
                  <a:txBody>
                    <a:bodyPr/>
                    <a:lstStyle/>
                    <a:p>
                      <a:pPr algn="ctr">
                        <a:spcAft>
                          <a:spcPts val="0"/>
                        </a:spcAft>
                        <a:tabLst>
                          <a:tab pos="269875" algn="l"/>
                        </a:tabLst>
                      </a:pPr>
                      <a:r>
                        <a:rPr lang="en-GB" sz="1400" b="1">
                          <a:solidFill>
                            <a:schemeClr val="tx1"/>
                          </a:solidFill>
                          <a:effectLst/>
                        </a:rPr>
                        <a:t>vi</a:t>
                      </a:r>
                      <a:endParaRPr lang="en-US" sz="1400" b="1" i="1">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be directly or tangibly associated with events or living traditions, with ideas, or with beliefs, with artistic and literary works of outstanding universal significance</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184">
                <a:tc>
                  <a:txBody>
                    <a:bodyPr/>
                    <a:lstStyle/>
                    <a:p>
                      <a:pPr algn="ctr">
                        <a:spcAft>
                          <a:spcPts val="0"/>
                        </a:spcAft>
                        <a:tabLst>
                          <a:tab pos="269875" algn="l"/>
                        </a:tabLst>
                      </a:pPr>
                      <a:r>
                        <a:rPr lang="en-GB" sz="1400" b="1">
                          <a:solidFill>
                            <a:schemeClr val="tx1"/>
                          </a:solidFill>
                          <a:effectLst/>
                        </a:rPr>
                        <a:t>vii</a:t>
                      </a:r>
                      <a:endParaRPr lang="en-US" sz="1400" b="1" i="1">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contain superlative natural phenomena or areas of exceptional natural beauty and aesthetic importance</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647">
                <a:tc>
                  <a:txBody>
                    <a:bodyPr/>
                    <a:lstStyle/>
                    <a:p>
                      <a:pPr algn="ctr">
                        <a:spcAft>
                          <a:spcPts val="0"/>
                        </a:spcAft>
                        <a:tabLst>
                          <a:tab pos="269875" algn="l"/>
                        </a:tabLst>
                      </a:pPr>
                      <a:r>
                        <a:rPr lang="en-GB" sz="1400" b="1">
                          <a:solidFill>
                            <a:schemeClr val="tx1"/>
                          </a:solidFill>
                          <a:effectLst/>
                        </a:rPr>
                        <a:t>viii</a:t>
                      </a:r>
                      <a:endParaRPr lang="en-US" sz="1400" b="1" i="1">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be outstanding examples representing major stages of earth's history, including the record of life, </a:t>
                      </a:r>
                      <a:r>
                        <a:rPr lang="en-GB" sz="1400" dirty="0" smtClean="0">
                          <a:solidFill>
                            <a:schemeClr val="tx1"/>
                          </a:solidFill>
                          <a:effectLst/>
                        </a:rPr>
                        <a:t>on-going </a:t>
                      </a:r>
                      <a:r>
                        <a:rPr lang="en-GB" sz="1400" dirty="0">
                          <a:solidFill>
                            <a:schemeClr val="tx1"/>
                          </a:solidFill>
                          <a:effectLst/>
                        </a:rPr>
                        <a:t>geological processes in the development of landforms, or </a:t>
                      </a:r>
                      <a:r>
                        <a:rPr lang="en-GB" sz="1400" dirty="0" smtClean="0">
                          <a:solidFill>
                            <a:schemeClr val="tx1"/>
                          </a:solidFill>
                          <a:effectLst/>
                        </a:rPr>
                        <a:t>geomorphic </a:t>
                      </a:r>
                      <a:r>
                        <a:rPr lang="en-GB" sz="1400" dirty="0">
                          <a:solidFill>
                            <a:schemeClr val="tx1"/>
                          </a:solidFill>
                          <a:effectLst/>
                        </a:rPr>
                        <a:t>or physiographic features</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470">
                <a:tc>
                  <a:txBody>
                    <a:bodyPr/>
                    <a:lstStyle/>
                    <a:p>
                      <a:pPr algn="ctr">
                        <a:spcAft>
                          <a:spcPts val="0"/>
                        </a:spcAft>
                        <a:tabLst>
                          <a:tab pos="269875" algn="l"/>
                        </a:tabLst>
                      </a:pPr>
                      <a:r>
                        <a:rPr lang="en-GB" sz="1400" b="1" dirty="0">
                          <a:solidFill>
                            <a:schemeClr val="tx1"/>
                          </a:solidFill>
                          <a:effectLst/>
                        </a:rPr>
                        <a:t>ix</a:t>
                      </a:r>
                      <a:endParaRPr lang="en-US" sz="1400" b="1"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be outstanding examples representing significant on-going ecological and biological processes in the evolution and development of terrestrial, freshwater, coastal, and marine ecosystems and communities of plants and animals</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063">
                <a:tc>
                  <a:txBody>
                    <a:bodyPr/>
                    <a:lstStyle/>
                    <a:p>
                      <a:pPr algn="ctr">
                        <a:spcAft>
                          <a:spcPts val="0"/>
                        </a:spcAft>
                        <a:tabLst>
                          <a:tab pos="269875" algn="l"/>
                        </a:tabLst>
                      </a:pPr>
                      <a:r>
                        <a:rPr lang="en-GB" sz="1400" b="1" dirty="0">
                          <a:solidFill>
                            <a:schemeClr val="tx1"/>
                          </a:solidFill>
                          <a:effectLst/>
                        </a:rPr>
                        <a:t>x</a:t>
                      </a:r>
                      <a:endParaRPr lang="en-US" sz="1400" b="1"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tabLst>
                          <a:tab pos="269875" algn="l"/>
                        </a:tabLst>
                      </a:pPr>
                      <a:r>
                        <a:rPr lang="en-GB" sz="1400" dirty="0">
                          <a:solidFill>
                            <a:schemeClr val="tx1"/>
                          </a:solidFill>
                          <a:effectLst/>
                        </a:rPr>
                        <a:t>contain the most important and significant natural habitats for in-situ conservation of biological diversity, including </a:t>
                      </a:r>
                      <a:r>
                        <a:rPr lang="en-GB" sz="1400" dirty="0" smtClean="0">
                          <a:solidFill>
                            <a:schemeClr val="tx1"/>
                          </a:solidFill>
                          <a:effectLst/>
                        </a:rPr>
                        <a:t>threatened </a:t>
                      </a:r>
                      <a:r>
                        <a:rPr lang="en-GB" sz="1400" dirty="0">
                          <a:solidFill>
                            <a:schemeClr val="tx1"/>
                          </a:solidFill>
                          <a:effectLst/>
                        </a:rPr>
                        <a:t>species of Outstanding Universal Value from science or conservation</a:t>
                      </a:r>
                      <a:endParaRPr lang="en-US" sz="1400" b="0" i="1" dirty="0">
                        <a:solidFill>
                          <a:schemeClr val="tx1"/>
                        </a:solidFill>
                        <a:effectLst/>
                        <a:latin typeface="+mn-lt"/>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870697" y="779929"/>
            <a:ext cx="8004362" cy="656738"/>
          </a:xfrm>
        </p:spPr>
        <p:txBody>
          <a:bodyPr>
            <a:normAutofit/>
          </a:bodyPr>
          <a:lstStyle/>
          <a:p>
            <a:r>
              <a:rPr lang="en-US" altLang="en-US" sz="3200" dirty="0" smtClean="0"/>
              <a:t>UNESCO’s Cultural Landscape Criteria</a:t>
            </a:r>
            <a:endParaRPr lang="en-US" sz="3200" dirty="0"/>
          </a:p>
        </p:txBody>
      </p:sp>
    </p:spTree>
    <p:extLst>
      <p:ext uri="{BB962C8B-B14F-4D97-AF65-F5344CB8AC3E}">
        <p14:creationId xmlns:p14="http://schemas.microsoft.com/office/powerpoint/2010/main" val="3614873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4585446"/>
          </a:xfrm>
        </p:spPr>
        <p:txBody>
          <a:bodyPr>
            <a:noAutofit/>
          </a:bodyPr>
          <a:lstStyle/>
          <a:p>
            <a:pPr algn="just">
              <a:spcAft>
                <a:spcPts val="1000"/>
              </a:spcAft>
            </a:pPr>
            <a:r>
              <a:rPr lang="en-GB" sz="2000" dirty="0"/>
              <a:t>Wine cultural landscapes </a:t>
            </a:r>
            <a:r>
              <a:rPr lang="en-GB" sz="2000" dirty="0" smtClean="0"/>
              <a:t>represent </a:t>
            </a:r>
            <a:r>
              <a:rPr lang="en-GB" sz="2000" dirty="0"/>
              <a:t>landscapes formed by humans while creating a natural environment through the use of land for growing vines and an artificial environment by building facilities for wine </a:t>
            </a:r>
            <a:r>
              <a:rPr lang="en-GB" sz="2000" dirty="0" smtClean="0"/>
              <a:t>production;</a:t>
            </a:r>
          </a:p>
          <a:p>
            <a:pPr algn="just">
              <a:spcAft>
                <a:spcPts val="1000"/>
              </a:spcAft>
            </a:pPr>
            <a:r>
              <a:rPr lang="en-GB" sz="2000" dirty="0" smtClean="0"/>
              <a:t>Integral </a:t>
            </a:r>
            <a:r>
              <a:rPr lang="en-GB" sz="2000" dirty="0"/>
              <a:t>element of wine cultural </a:t>
            </a:r>
            <a:r>
              <a:rPr lang="en-GB" sz="2000" dirty="0" smtClean="0"/>
              <a:t>landscapes: </a:t>
            </a:r>
          </a:p>
          <a:p>
            <a:pPr marL="457200" indent="-457200" algn="just">
              <a:spcAft>
                <a:spcPts val="1000"/>
              </a:spcAft>
              <a:buFont typeface="+mj-lt"/>
              <a:buAutoNum type="arabicPeriod"/>
            </a:pPr>
            <a:r>
              <a:rPr lang="en-GB" sz="2000" dirty="0" smtClean="0">
                <a:solidFill>
                  <a:srgbClr val="FFFF66"/>
                </a:solidFill>
              </a:rPr>
              <a:t>natural </a:t>
            </a:r>
            <a:r>
              <a:rPr lang="en-GB" sz="2000" dirty="0">
                <a:solidFill>
                  <a:srgbClr val="FFFF66"/>
                </a:solidFill>
              </a:rPr>
              <a:t>factors-terroir </a:t>
            </a:r>
            <a:r>
              <a:rPr lang="en-GB" sz="2000" dirty="0" smtClean="0">
                <a:solidFill>
                  <a:srgbClr val="FFFF66"/>
                </a:solidFill>
              </a:rPr>
              <a:t>vineyards</a:t>
            </a:r>
            <a:endParaRPr lang="en-GB" sz="2000" dirty="0" smtClean="0"/>
          </a:p>
          <a:p>
            <a:pPr marL="457200" indent="-457200" algn="just">
              <a:spcAft>
                <a:spcPts val="1000"/>
              </a:spcAft>
              <a:buFont typeface="+mj-lt"/>
              <a:buAutoNum type="arabicPeriod"/>
            </a:pPr>
            <a:r>
              <a:rPr lang="en-GB" sz="2000" dirty="0" smtClean="0">
                <a:solidFill>
                  <a:srgbClr val="FFFF66"/>
                </a:solidFill>
              </a:rPr>
              <a:t>cultural-artificial factors-wine </a:t>
            </a:r>
            <a:r>
              <a:rPr lang="en-GB" sz="2000" dirty="0">
                <a:solidFill>
                  <a:srgbClr val="FFFF66"/>
                </a:solidFill>
              </a:rPr>
              <a:t>production process, </a:t>
            </a:r>
            <a:r>
              <a:rPr lang="en-GB" sz="2000" dirty="0" smtClean="0">
                <a:solidFill>
                  <a:srgbClr val="FFFF66"/>
                </a:solidFill>
              </a:rPr>
              <a:t>architecture </a:t>
            </a:r>
            <a:r>
              <a:rPr lang="en-GB" sz="2000" dirty="0">
                <a:solidFill>
                  <a:srgbClr val="FFFF66"/>
                </a:solidFill>
              </a:rPr>
              <a:t>of wine cellars and </a:t>
            </a:r>
            <a:r>
              <a:rPr lang="en-GB" sz="2000" dirty="0" smtClean="0">
                <a:solidFill>
                  <a:srgbClr val="FFFF66"/>
                </a:solidFill>
              </a:rPr>
              <a:t>wineries</a:t>
            </a:r>
            <a:r>
              <a:rPr lang="en-GB" sz="2000" dirty="0" smtClean="0"/>
              <a:t>;</a:t>
            </a:r>
          </a:p>
          <a:p>
            <a:pPr marL="0" indent="0" algn="just">
              <a:spcAft>
                <a:spcPts val="1000"/>
              </a:spcAft>
              <a:buNone/>
            </a:pPr>
            <a:r>
              <a:rPr lang="en-GB" sz="2000" i="1" dirty="0">
                <a:solidFill>
                  <a:srgbClr val="FFFF66"/>
                </a:solidFill>
              </a:rPr>
              <a:t>Terroir methodology</a:t>
            </a:r>
            <a:r>
              <a:rPr lang="en-GB" sz="2000" dirty="0"/>
              <a:t>, derived from the French words </a:t>
            </a:r>
            <a:r>
              <a:rPr lang="en-GB" sz="2000" i="1" dirty="0" err="1"/>
              <a:t>territorie</a:t>
            </a:r>
            <a:r>
              <a:rPr lang="en-GB" sz="2000" dirty="0"/>
              <a:t> and </a:t>
            </a:r>
            <a:r>
              <a:rPr lang="en-GB" sz="2000" i="1" dirty="0" err="1"/>
              <a:t>terre</a:t>
            </a:r>
            <a:r>
              <a:rPr lang="en-GB" sz="2000" dirty="0"/>
              <a:t>, is a concept that combines </a:t>
            </a:r>
            <a:r>
              <a:rPr lang="en-GB" sz="2000" dirty="0" smtClean="0"/>
              <a:t>environmental </a:t>
            </a:r>
            <a:r>
              <a:rPr lang="en-GB" sz="2000" dirty="0"/>
              <a:t>factors such as climate, soil composition, terrain topography, context, and nearby materials, which are closely related to vineyards and winery </a:t>
            </a:r>
            <a:r>
              <a:rPr lang="en-GB" sz="2000" dirty="0" smtClean="0"/>
              <a:t>facilities. </a:t>
            </a:r>
          </a:p>
          <a:p>
            <a:pPr algn="just">
              <a:spcAft>
                <a:spcPts val="1000"/>
              </a:spcAft>
            </a:pPr>
            <a:endParaRPr lang="en-GB" sz="2000" dirty="0" smtClean="0"/>
          </a:p>
          <a:p>
            <a:pPr algn="just">
              <a:spcAft>
                <a:spcPts val="1000"/>
              </a:spcAft>
            </a:pPr>
            <a:endParaRPr lang="en-GB" sz="2000" dirty="0" smtClean="0"/>
          </a:p>
        </p:txBody>
      </p:sp>
      <p:sp>
        <p:nvSpPr>
          <p:cNvPr id="3" name="Title 2"/>
          <p:cNvSpPr>
            <a:spLocks noGrp="1"/>
          </p:cNvSpPr>
          <p:nvPr>
            <p:ph type="title"/>
          </p:nvPr>
        </p:nvSpPr>
        <p:spPr>
          <a:xfrm>
            <a:off x="870697" y="941294"/>
            <a:ext cx="8004362" cy="656738"/>
          </a:xfrm>
        </p:spPr>
        <p:txBody>
          <a:bodyPr>
            <a:normAutofit/>
          </a:bodyPr>
          <a:lstStyle/>
          <a:p>
            <a:r>
              <a:rPr lang="en-US" altLang="en-US" sz="3200" dirty="0" smtClean="0"/>
              <a:t>Wine cultural landscapes</a:t>
            </a:r>
            <a:endParaRPr lang="en-US" sz="3200" dirty="0"/>
          </a:p>
        </p:txBody>
      </p:sp>
    </p:spTree>
    <p:extLst>
      <p:ext uri="{BB962C8B-B14F-4D97-AF65-F5344CB8AC3E}">
        <p14:creationId xmlns:p14="http://schemas.microsoft.com/office/powerpoint/2010/main" val="3362150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98032"/>
            <a:ext cx="8004362" cy="2476427"/>
          </a:xfrm>
        </p:spPr>
        <p:txBody>
          <a:bodyPr>
            <a:noAutofit/>
          </a:bodyPr>
          <a:lstStyle/>
          <a:p>
            <a:pPr algn="just">
              <a:spcAft>
                <a:spcPts val="1000"/>
              </a:spcAft>
            </a:pPr>
            <a:r>
              <a:rPr lang="en-GB" sz="2000" dirty="0"/>
              <a:t>The comparative analysis includes </a:t>
            </a:r>
            <a:r>
              <a:rPr lang="en-GB" sz="2000" dirty="0" smtClean="0"/>
              <a:t>4 </a:t>
            </a:r>
            <a:r>
              <a:rPr lang="en-GB" sz="2000" dirty="0"/>
              <a:t>wine regions that have been recognized by </a:t>
            </a:r>
            <a:r>
              <a:rPr lang="en-GB" sz="2000" dirty="0" smtClean="0"/>
              <a:t>UNESCO: </a:t>
            </a:r>
            <a:r>
              <a:rPr lang="en-GB" sz="2000" dirty="0" err="1" smtClean="0">
                <a:solidFill>
                  <a:srgbClr val="FFFF66"/>
                </a:solidFill>
              </a:rPr>
              <a:t>Tokaj</a:t>
            </a:r>
            <a:r>
              <a:rPr lang="en-GB" sz="2000" dirty="0" smtClean="0">
                <a:solidFill>
                  <a:srgbClr val="FFFF66"/>
                </a:solidFill>
              </a:rPr>
              <a:t> </a:t>
            </a:r>
            <a:r>
              <a:rPr lang="en-GB" sz="2000" dirty="0">
                <a:solidFill>
                  <a:srgbClr val="FFFF66"/>
                </a:solidFill>
              </a:rPr>
              <a:t>in Hungary, </a:t>
            </a:r>
            <a:r>
              <a:rPr lang="en-GB" sz="2000" dirty="0" err="1" smtClean="0">
                <a:solidFill>
                  <a:srgbClr val="FFFF66"/>
                </a:solidFill>
              </a:rPr>
              <a:t>Climats</a:t>
            </a:r>
            <a:r>
              <a:rPr lang="en-GB" sz="2000" dirty="0" smtClean="0">
                <a:solidFill>
                  <a:srgbClr val="FFFF66"/>
                </a:solidFill>
              </a:rPr>
              <a:t>-terroirs </a:t>
            </a:r>
            <a:r>
              <a:rPr lang="en-GB" sz="2000" dirty="0">
                <a:solidFill>
                  <a:srgbClr val="FFFF66"/>
                </a:solidFill>
              </a:rPr>
              <a:t>of Burgundy in France, Alto Douro in Portugal, and Vineyard Landscape of Piedmont: Langhe-Roero and Monferrato in </a:t>
            </a:r>
            <a:r>
              <a:rPr lang="en-GB" sz="2000" dirty="0" smtClean="0">
                <a:solidFill>
                  <a:srgbClr val="FFFF66"/>
                </a:solidFill>
              </a:rPr>
              <a:t>Italy</a:t>
            </a:r>
            <a:r>
              <a:rPr lang="en-GB" sz="2000" dirty="0" smtClean="0"/>
              <a:t>;</a:t>
            </a:r>
          </a:p>
          <a:p>
            <a:pPr algn="just">
              <a:spcAft>
                <a:spcPts val="1000"/>
              </a:spcAft>
            </a:pPr>
            <a:r>
              <a:rPr lang="en-GB" sz="2000" dirty="0"/>
              <a:t>The areas were </a:t>
            </a:r>
            <a:r>
              <a:rPr lang="en-GB" sz="2000" dirty="0" err="1" smtClean="0"/>
              <a:t>analyzed</a:t>
            </a:r>
            <a:r>
              <a:rPr lang="en-GB" sz="2000" dirty="0" smtClean="0"/>
              <a:t> </a:t>
            </a:r>
            <a:r>
              <a:rPr lang="en-GB" sz="2000" dirty="0"/>
              <a:t>from the aspect of historical development, geographical distribution, and development of winemaking and wine architecture in that </a:t>
            </a:r>
            <a:r>
              <a:rPr lang="en-GB" sz="2000" dirty="0" smtClean="0"/>
              <a:t>area;</a:t>
            </a:r>
          </a:p>
          <a:p>
            <a:pPr algn="just">
              <a:spcAft>
                <a:spcPts val="1000"/>
              </a:spcAft>
            </a:pPr>
            <a:endParaRPr lang="en-GB" sz="2000" dirty="0" smtClean="0"/>
          </a:p>
          <a:p>
            <a:pPr marL="0" indent="0" algn="just">
              <a:spcAft>
                <a:spcPts val="1000"/>
              </a:spcAft>
              <a:buNone/>
            </a:pPr>
            <a:endParaRPr lang="en-GB" sz="2000" dirty="0" smtClean="0"/>
          </a:p>
        </p:txBody>
      </p:sp>
      <p:sp>
        <p:nvSpPr>
          <p:cNvPr id="3" name="Title 2"/>
          <p:cNvSpPr>
            <a:spLocks noGrp="1"/>
          </p:cNvSpPr>
          <p:nvPr>
            <p:ph type="title"/>
          </p:nvPr>
        </p:nvSpPr>
        <p:spPr>
          <a:xfrm>
            <a:off x="870697" y="941294"/>
            <a:ext cx="8004362" cy="656738"/>
          </a:xfrm>
        </p:spPr>
        <p:txBody>
          <a:bodyPr>
            <a:normAutofit/>
          </a:bodyPr>
          <a:lstStyle/>
          <a:p>
            <a:r>
              <a:rPr lang="en-US" altLang="en-US" sz="3200" dirty="0" smtClean="0"/>
              <a:t>Comparative analysis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4153546683"/>
              </p:ext>
            </p:extLst>
          </p:nvPr>
        </p:nvGraphicFramePr>
        <p:xfrm>
          <a:off x="870697" y="4074459"/>
          <a:ext cx="7853280" cy="1559861"/>
        </p:xfrm>
        <a:graphic>
          <a:graphicData uri="http://schemas.openxmlformats.org/drawingml/2006/table">
            <a:tbl>
              <a:tblPr firstRow="1" firstCol="1" lastRow="1" lastCol="1" bandRow="1" bandCol="1">
                <a:tableStyleId>{5940675A-B579-460E-94D1-54222C63F5DA}</a:tableStyleId>
              </a:tblPr>
              <a:tblGrid>
                <a:gridCol w="1587975"/>
                <a:gridCol w="1282076"/>
                <a:gridCol w="1115631"/>
                <a:gridCol w="1168488"/>
                <a:gridCol w="269911"/>
                <a:gridCol w="269911"/>
                <a:gridCol w="269911"/>
                <a:gridCol w="269911"/>
                <a:gridCol w="269911"/>
                <a:gridCol w="269911"/>
                <a:gridCol w="269911"/>
                <a:gridCol w="269911"/>
                <a:gridCol w="269911"/>
                <a:gridCol w="269911"/>
              </a:tblGrid>
              <a:tr h="431857">
                <a:tc rowSpan="2">
                  <a:txBody>
                    <a:bodyPr/>
                    <a:lstStyle/>
                    <a:p>
                      <a:pPr algn="ctr">
                        <a:spcAft>
                          <a:spcPts val="0"/>
                        </a:spcAft>
                        <a:tabLst>
                          <a:tab pos="269875" algn="l"/>
                        </a:tabLst>
                      </a:pPr>
                      <a:r>
                        <a:rPr lang="en-GB" sz="1400" dirty="0">
                          <a:effectLst/>
                        </a:rPr>
                        <a:t>Study area</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rowSpan="2">
                  <a:txBody>
                    <a:bodyPr/>
                    <a:lstStyle/>
                    <a:p>
                      <a:pPr algn="ctr">
                        <a:spcAft>
                          <a:spcPts val="0"/>
                        </a:spcAft>
                        <a:tabLst>
                          <a:tab pos="269875" algn="l"/>
                        </a:tabLst>
                      </a:pPr>
                      <a:r>
                        <a:rPr lang="en-GB" sz="1400" dirty="0">
                          <a:effectLst/>
                        </a:rPr>
                        <a:t>State</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rowSpan="2">
                  <a:txBody>
                    <a:bodyPr/>
                    <a:lstStyle/>
                    <a:p>
                      <a:pPr algn="ctr">
                        <a:spcAft>
                          <a:spcPts val="0"/>
                        </a:spcAft>
                        <a:tabLst>
                          <a:tab pos="269875" algn="l"/>
                        </a:tabLst>
                      </a:pPr>
                      <a:r>
                        <a:rPr lang="en-GB" sz="1400" dirty="0">
                          <a:effectLst/>
                        </a:rPr>
                        <a:t>Area [ha]</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rowSpan="2">
                  <a:txBody>
                    <a:bodyPr/>
                    <a:lstStyle/>
                    <a:p>
                      <a:pPr algn="ctr">
                        <a:spcAft>
                          <a:spcPts val="0"/>
                        </a:spcAft>
                        <a:tabLst>
                          <a:tab pos="269875" algn="l"/>
                        </a:tabLst>
                      </a:pPr>
                      <a:r>
                        <a:rPr lang="en-GB" sz="1400" dirty="0">
                          <a:effectLst/>
                        </a:rPr>
                        <a:t>Year of inscription</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gridSpan="10">
                  <a:txBody>
                    <a:bodyPr/>
                    <a:lstStyle/>
                    <a:p>
                      <a:pPr algn="ctr">
                        <a:spcAft>
                          <a:spcPts val="0"/>
                        </a:spcAft>
                        <a:tabLst>
                          <a:tab pos="269875" algn="l"/>
                        </a:tabLst>
                      </a:pPr>
                      <a:r>
                        <a:rPr lang="en-GB" sz="1400" dirty="0">
                          <a:effectLst/>
                        </a:rPr>
                        <a:t>UNESCO’s criteria</a:t>
                      </a:r>
                      <a:endParaRPr lang="en-US" sz="1400" dirty="0">
                        <a:effectLst/>
                      </a:endParaRPr>
                    </a:p>
                    <a:p>
                      <a:pPr algn="ctr">
                        <a:spcAft>
                          <a:spcPts val="0"/>
                        </a:spcAft>
                        <a:tabLst>
                          <a:tab pos="269875" algn="l"/>
                        </a:tabLst>
                      </a:pPr>
                      <a:r>
                        <a:rPr lang="en-GB" sz="1400" dirty="0">
                          <a:effectLst/>
                        </a:rPr>
                        <a:t> </a:t>
                      </a:r>
                      <a:endParaRPr lang="en-US" sz="1400" dirty="0">
                        <a:solidFill>
                          <a:schemeClr val="bg1"/>
                        </a:solidFill>
                        <a:effectLs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42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tabLst>
                          <a:tab pos="269875" algn="l"/>
                        </a:tabLst>
                      </a:pPr>
                      <a:r>
                        <a:rPr lang="en-GB" sz="1400">
                          <a:effectLst/>
                        </a:rPr>
                        <a:t>i</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ii</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iii</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iv</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v</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vi</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vii</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viii</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ix</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x</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r>
              <a:tr h="215929">
                <a:tc>
                  <a:txBody>
                    <a:bodyPr/>
                    <a:lstStyle/>
                    <a:p>
                      <a:pPr algn="ctr">
                        <a:spcAft>
                          <a:spcPts val="0"/>
                        </a:spcAft>
                        <a:tabLst>
                          <a:tab pos="269875" algn="l"/>
                        </a:tabLst>
                      </a:pPr>
                      <a:r>
                        <a:rPr lang="en-GB" sz="1400">
                          <a:effectLst/>
                        </a:rPr>
                        <a:t>Tokaj wine region</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Hungary</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13.255</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2002</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r>
              <a:tr h="215929">
                <a:tc>
                  <a:txBody>
                    <a:bodyPr/>
                    <a:lstStyle/>
                    <a:p>
                      <a:pPr algn="ctr">
                        <a:spcAft>
                          <a:spcPts val="0"/>
                        </a:spcAft>
                        <a:tabLst>
                          <a:tab pos="269875" algn="l"/>
                        </a:tabLst>
                      </a:pPr>
                      <a:r>
                        <a:rPr lang="en-GB" sz="1400">
                          <a:effectLst/>
                        </a:rPr>
                        <a:t>Alto Douro region</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Portugal</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24.600</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2001</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r>
              <a:tr h="215929">
                <a:tc>
                  <a:txBody>
                    <a:bodyPr/>
                    <a:lstStyle/>
                    <a:p>
                      <a:pPr algn="ctr">
                        <a:spcAft>
                          <a:spcPts val="0"/>
                        </a:spcAft>
                        <a:tabLst>
                          <a:tab pos="269875" algn="l"/>
                        </a:tabLst>
                      </a:pPr>
                      <a:r>
                        <a:rPr lang="en-GB" sz="1400">
                          <a:effectLst/>
                        </a:rPr>
                        <a:t>Climats, Burgundy</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France</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13,219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2015</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 </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r>
              <a:tr h="215929">
                <a:tc>
                  <a:txBody>
                    <a:bodyPr/>
                    <a:lstStyle/>
                    <a:p>
                      <a:pPr algn="ctr">
                        <a:spcAft>
                          <a:spcPts val="0"/>
                        </a:spcAft>
                        <a:tabLst>
                          <a:tab pos="269875" algn="l"/>
                        </a:tabLst>
                      </a:pPr>
                      <a:r>
                        <a:rPr lang="en-GB" sz="1400">
                          <a:effectLst/>
                        </a:rPr>
                        <a:t>Land. Piedmont</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Italy</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a:effectLst/>
                        </a:rPr>
                        <a:t>10.789</a:t>
                      </a:r>
                      <a:endParaRPr lang="en-US" sz="140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2014</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solidFill>
                      <a:schemeClr val="bg1">
                        <a:lumMod val="85000"/>
                        <a:lumOff val="15000"/>
                      </a:schemeClr>
                    </a:solidFill>
                  </a:tcPr>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ctr">
                        <a:spcAft>
                          <a:spcPts val="0"/>
                        </a:spcAft>
                        <a:tabLst>
                          <a:tab pos="269875" algn="l"/>
                        </a:tabLst>
                      </a:pPr>
                      <a:r>
                        <a:rPr lang="en-GB" sz="1400" dirty="0">
                          <a:effectLst/>
                        </a:rPr>
                        <a:t> </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436621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2356</TotalTime>
  <Words>2604</Words>
  <Application>Microsoft Office PowerPoint</Application>
  <PresentationFormat>On-screen Show (4:3)</PresentationFormat>
  <Paragraphs>248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Trebuchet MS</vt:lpstr>
      <vt:lpstr>Office Theme</vt:lpstr>
      <vt:lpstr>THE POTENTIALS OF WINE REGIONS FOR THE FORMATION OF CULTURAL LANDSCAPES: EUROPEAN EXPERIENCES</vt:lpstr>
      <vt:lpstr>PowerPoint Presentation</vt:lpstr>
      <vt:lpstr>  Introduction - Landscapes</vt:lpstr>
      <vt:lpstr>Introduction – Cultural landscapes</vt:lpstr>
      <vt:lpstr>Introduction – Wine cultural landscapes</vt:lpstr>
      <vt:lpstr>UNESCO’s Cultural Landscape Approach</vt:lpstr>
      <vt:lpstr>UNESCO’s Cultural Landscape Criteria</vt:lpstr>
      <vt:lpstr>Wine cultural landscapes</vt:lpstr>
      <vt:lpstr>Comparative analysis</vt:lpstr>
      <vt:lpstr>1. Tokaj Wine Region, Hungary - History</vt:lpstr>
      <vt:lpstr>PowerPoint Presentation</vt:lpstr>
      <vt:lpstr>PowerPoint Presentation</vt:lpstr>
      <vt:lpstr>PowerPoint Presentation</vt:lpstr>
      <vt:lpstr>2. Alto Douro, Portugal - History</vt:lpstr>
      <vt:lpstr>2. Alto Douro, Portugal - Character</vt:lpstr>
      <vt:lpstr>2. Alto Douro, Portugal - Character</vt:lpstr>
      <vt:lpstr>PowerPoint Presentation</vt:lpstr>
      <vt:lpstr>3. Climats Burgundy, France - Character</vt:lpstr>
      <vt:lpstr>3. Climats Burgundy, France - Character</vt:lpstr>
      <vt:lpstr>PowerPoint Presentation</vt:lpstr>
      <vt:lpstr>4.Landscape of Piedmont, Italy - History</vt:lpstr>
      <vt:lpstr>4.Landscape of Piedmont, Italy - Character</vt:lpstr>
      <vt:lpstr>PowerPoint Presentation</vt:lpstr>
      <vt:lpstr>Conclusion</vt:lpstr>
      <vt:lpstr>Conclusion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VojislavN</dc:creator>
  <cp:lastModifiedBy>Ana</cp:lastModifiedBy>
  <cp:revision>73</cp:revision>
  <dcterms:created xsi:type="dcterms:W3CDTF">2018-10-19T08:19:56Z</dcterms:created>
  <dcterms:modified xsi:type="dcterms:W3CDTF">2020-11-02T18:00:25Z</dcterms:modified>
</cp:coreProperties>
</file>